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2" r:id="rId1"/>
  </p:sldMasterIdLst>
  <p:notesMasterIdLst>
    <p:notesMasterId r:id="rId42"/>
  </p:notesMasterIdLst>
  <p:handoutMasterIdLst>
    <p:handoutMasterId r:id="rId43"/>
  </p:handoutMasterIdLst>
  <p:sldIdLst>
    <p:sldId id="258" r:id="rId2"/>
    <p:sldId id="273" r:id="rId3"/>
    <p:sldId id="302" r:id="rId4"/>
    <p:sldId id="341" r:id="rId5"/>
    <p:sldId id="342" r:id="rId6"/>
    <p:sldId id="308" r:id="rId7"/>
    <p:sldId id="286" r:id="rId8"/>
    <p:sldId id="293" r:id="rId9"/>
    <p:sldId id="287" r:id="rId10"/>
    <p:sldId id="294" r:id="rId11"/>
    <p:sldId id="278" r:id="rId12"/>
    <p:sldId id="300" r:id="rId13"/>
    <p:sldId id="349" r:id="rId14"/>
    <p:sldId id="316" r:id="rId15"/>
    <p:sldId id="338" r:id="rId16"/>
    <p:sldId id="288" r:id="rId17"/>
    <p:sldId id="289" r:id="rId18"/>
    <p:sldId id="314" r:id="rId19"/>
    <p:sldId id="343" r:id="rId20"/>
    <p:sldId id="344" r:id="rId21"/>
    <p:sldId id="345" r:id="rId22"/>
    <p:sldId id="318" r:id="rId23"/>
    <p:sldId id="325" r:id="rId24"/>
    <p:sldId id="320" r:id="rId25"/>
    <p:sldId id="331" r:id="rId26"/>
    <p:sldId id="333" r:id="rId27"/>
    <p:sldId id="340" r:id="rId28"/>
    <p:sldId id="323" r:id="rId29"/>
    <p:sldId id="329" r:id="rId30"/>
    <p:sldId id="330" r:id="rId31"/>
    <p:sldId id="327" r:id="rId32"/>
    <p:sldId id="346" r:id="rId33"/>
    <p:sldId id="347" r:id="rId34"/>
    <p:sldId id="348" r:id="rId35"/>
    <p:sldId id="303" r:id="rId36"/>
    <p:sldId id="311" r:id="rId37"/>
    <p:sldId id="312" r:id="rId38"/>
    <p:sldId id="313" r:id="rId39"/>
    <p:sldId id="284" r:id="rId40"/>
    <p:sldId id="271" r:id="rId41"/>
  </p:sldIdLst>
  <p:sldSz cx="9144000" cy="6858000" type="screen4x3"/>
  <p:notesSz cx="6797675" cy="992663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rgbClr val="FFCC00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FFCC00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FFCC00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FFCC00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FFCC00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FFCC00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FFCC00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FFCC00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FFCC00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47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CCFF"/>
    <a:srgbClr val="FF9900"/>
    <a:srgbClr val="9999FF"/>
    <a:srgbClr val="FF3300"/>
    <a:srgbClr val="9966FF"/>
    <a:srgbClr val="CC00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3846" autoAdjust="0"/>
  </p:normalViewPr>
  <p:slideViewPr>
    <p:cSldViewPr snapToGrid="0">
      <p:cViewPr varScale="1">
        <p:scale>
          <a:sx n="122" d="100"/>
          <a:sy n="122" d="100"/>
        </p:scale>
        <p:origin x="1284" y="114"/>
      </p:cViewPr>
      <p:guideLst>
        <p:guide orient="horz" pos="2160"/>
        <p:guide pos="147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B9384502-D711-4E4A-9353-8767A933BE3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0ACA88E8-E2EC-4F71-87AD-61D87494F1D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A9BF06CD-384D-4736-8326-A35CD66ABD6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9701" name="Rectangle 5">
            <a:extLst>
              <a:ext uri="{FF2B5EF4-FFF2-40B4-BE49-F238E27FC236}">
                <a16:creationId xmlns:a16="http://schemas.microsoft.com/office/drawing/2014/main" id="{A691409A-9322-4B15-BB24-B3A542170CA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701DC921-9294-4E59-B479-5C7EB1C652DA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9EE8EF5B-9781-4483-8742-CA3EF9389E2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05307DDB-9AA7-4E0E-A322-AF1B30CDAFB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52658212-857A-45E4-B2E9-796DB4042591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1" name="Rectangle 5">
            <a:extLst>
              <a:ext uri="{FF2B5EF4-FFF2-40B4-BE49-F238E27FC236}">
                <a16:creationId xmlns:a16="http://schemas.microsoft.com/office/drawing/2014/main" id="{BBC5F288-12AA-4554-A31C-83B3551E035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24582" name="Rectangle 6">
            <a:extLst>
              <a:ext uri="{FF2B5EF4-FFF2-40B4-BE49-F238E27FC236}">
                <a16:creationId xmlns:a16="http://schemas.microsoft.com/office/drawing/2014/main" id="{7099AF66-DA44-4EB1-BB86-FAD6AB264C2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4583" name="Rectangle 7">
            <a:extLst>
              <a:ext uri="{FF2B5EF4-FFF2-40B4-BE49-F238E27FC236}">
                <a16:creationId xmlns:a16="http://schemas.microsoft.com/office/drawing/2014/main" id="{8C474D16-64D0-4BBE-AAE6-2039C69AB8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733FCA57-3176-4862-8297-7756D0E24AE9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CD0D0ADD-4FE7-4AE3-891C-A086F0465D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fld id="{186B607A-72F1-48D6-A556-627B5D9933F7}" type="slidenum">
              <a:rPr lang="de-DE" altLang="de-DE" sz="120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1</a:t>
            </a:fld>
            <a:endParaRPr lang="de-DE" altLang="de-DE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EA3E5BAC-CFEC-408B-96B2-69E1DA81F6E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917433FB-DCDE-4303-B5C5-35DF219EDF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lienbildplatzhalter 1">
            <a:extLst>
              <a:ext uri="{FF2B5EF4-FFF2-40B4-BE49-F238E27FC236}">
                <a16:creationId xmlns:a16="http://schemas.microsoft.com/office/drawing/2014/main" id="{466D34D5-BB23-4B62-BB74-AB7809646A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Notizenplatzhalter 2">
            <a:extLst>
              <a:ext uri="{FF2B5EF4-FFF2-40B4-BE49-F238E27FC236}">
                <a16:creationId xmlns:a16="http://schemas.microsoft.com/office/drawing/2014/main" id="{452A5795-B105-4F33-A522-B0C6FE71A2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/>
          </a:p>
        </p:txBody>
      </p:sp>
      <p:sp>
        <p:nvSpPr>
          <p:cNvPr id="13316" name="Foliennummernplatzhalter 3">
            <a:extLst>
              <a:ext uri="{FF2B5EF4-FFF2-40B4-BE49-F238E27FC236}">
                <a16:creationId xmlns:a16="http://schemas.microsoft.com/office/drawing/2014/main" id="{EA1464FD-A4B9-4878-B865-C168643948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fld id="{B73338FC-149C-4CA4-9CB0-4297A1511518}" type="slidenum">
              <a:rPr lang="de-DE" altLang="de-DE" sz="120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4</a:t>
            </a:fld>
            <a:endParaRPr lang="de-DE" altLang="de-DE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lienbildplatzhalter 1">
            <a:extLst>
              <a:ext uri="{FF2B5EF4-FFF2-40B4-BE49-F238E27FC236}">
                <a16:creationId xmlns:a16="http://schemas.microsoft.com/office/drawing/2014/main" id="{CD00801C-5544-4424-9CFF-655ACFE305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Notizenplatzhalter 2">
            <a:extLst>
              <a:ext uri="{FF2B5EF4-FFF2-40B4-BE49-F238E27FC236}">
                <a16:creationId xmlns:a16="http://schemas.microsoft.com/office/drawing/2014/main" id="{9337A97E-60E1-42EE-9390-017BFEF0F3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/>
              <a:t>In der Grafik fehlen noch die seit heuer möglichen </a:t>
            </a:r>
            <a:r>
              <a:rPr lang="de-DE" altLang="de-DE" b="1"/>
              <a:t>M5/M6-Kurse</a:t>
            </a:r>
          </a:p>
        </p:txBody>
      </p:sp>
      <p:sp>
        <p:nvSpPr>
          <p:cNvPr id="29700" name="Foliennummernplatzhalter 3">
            <a:extLst>
              <a:ext uri="{FF2B5EF4-FFF2-40B4-BE49-F238E27FC236}">
                <a16:creationId xmlns:a16="http://schemas.microsoft.com/office/drawing/2014/main" id="{1B06C7FC-683F-4E48-89AD-4EBF799031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fld id="{EC62D7DE-F8D6-4673-A7FE-AA080897D061}" type="slidenum">
              <a:rPr lang="de-DE" altLang="de-DE" sz="120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19</a:t>
            </a:fld>
            <a:endParaRPr lang="de-DE" altLang="de-DE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lienbildplatzhalter 1">
            <a:extLst>
              <a:ext uri="{FF2B5EF4-FFF2-40B4-BE49-F238E27FC236}">
                <a16:creationId xmlns:a16="http://schemas.microsoft.com/office/drawing/2014/main" id="{77F5DAF4-F8E7-4A28-93BC-53C23DD072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Notizenplatzhalter 2">
            <a:extLst>
              <a:ext uri="{FF2B5EF4-FFF2-40B4-BE49-F238E27FC236}">
                <a16:creationId xmlns:a16="http://schemas.microsoft.com/office/drawing/2014/main" id="{EF9B113B-4730-4745-8850-ABAB6C229D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 b="1"/>
              <a:t>Keine Grafik, weil Vorlagen auf KM-Seite veraltet (Stand 22.09.2020)</a:t>
            </a:r>
          </a:p>
        </p:txBody>
      </p:sp>
      <p:sp>
        <p:nvSpPr>
          <p:cNvPr id="36868" name="Foliennummernplatzhalter 3">
            <a:extLst>
              <a:ext uri="{FF2B5EF4-FFF2-40B4-BE49-F238E27FC236}">
                <a16:creationId xmlns:a16="http://schemas.microsoft.com/office/drawing/2014/main" id="{3FFBA1E0-31FC-4BA8-8CD6-6D15D5C4AE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fld id="{B32A57F4-E986-4925-8FBE-624FDDCFEE47}" type="slidenum">
              <a:rPr lang="de-DE" altLang="de-DE" sz="120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25</a:t>
            </a:fld>
            <a:endParaRPr lang="de-DE" altLang="de-DE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olienbildplatzhalter 1">
            <a:extLst>
              <a:ext uri="{FF2B5EF4-FFF2-40B4-BE49-F238E27FC236}">
                <a16:creationId xmlns:a16="http://schemas.microsoft.com/office/drawing/2014/main" id="{C46E77FC-0030-4D9D-B2FF-DCBB9016402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Notizenplatzhalter 2">
            <a:extLst>
              <a:ext uri="{FF2B5EF4-FFF2-40B4-BE49-F238E27FC236}">
                <a16:creationId xmlns:a16="http://schemas.microsoft.com/office/drawing/2014/main" id="{EC4B3BBB-2E22-4D55-8ED8-8BB4C8CD3B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/>
          </a:p>
        </p:txBody>
      </p:sp>
      <p:sp>
        <p:nvSpPr>
          <p:cNvPr id="40964" name="Foliennummernplatzhalter 3">
            <a:extLst>
              <a:ext uri="{FF2B5EF4-FFF2-40B4-BE49-F238E27FC236}">
                <a16:creationId xmlns:a16="http://schemas.microsoft.com/office/drawing/2014/main" id="{934772B5-E3FA-44EE-9836-2D68824EB0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fld id="{0DD85F14-2F40-4B1C-A810-2702B53502E2}" type="slidenum">
              <a:rPr lang="de-DE" altLang="de-DE" sz="120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28</a:t>
            </a:fld>
            <a:endParaRPr lang="de-DE" altLang="de-DE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E6584C00-940E-4689-846C-ADF66EC89F3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54A4B283-F49F-40EB-B47B-E1FCF99585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2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1">
            <a:extLst>
              <a:ext uri="{FF2B5EF4-FFF2-40B4-BE49-F238E27FC236}">
                <a16:creationId xmlns:a16="http://schemas.microsoft.com/office/drawing/2014/main" id="{8A8DCCC2-7AF7-4684-8C6B-DCAD8318ED82}"/>
              </a:ext>
            </a:extLst>
          </p:cNvPr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en-US">
              <a:latin typeface="Arial" charset="0"/>
            </a:endParaRPr>
          </a:p>
        </p:txBody>
      </p:sp>
      <p:sp>
        <p:nvSpPr>
          <p:cNvPr id="8" name="Freihandform 11">
            <a:extLst>
              <a:ext uri="{FF2B5EF4-FFF2-40B4-BE49-F238E27FC236}">
                <a16:creationId xmlns:a16="http://schemas.microsoft.com/office/drawing/2014/main" id="{3E5E5422-6486-4BC7-B690-BCCBC2A558A0}"/>
              </a:ext>
            </a:extLst>
          </p:cNvPr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" name="Rechtwinkliges Dreieck 8">
            <a:extLst>
              <a:ext uri="{FF2B5EF4-FFF2-40B4-BE49-F238E27FC236}">
                <a16:creationId xmlns:a16="http://schemas.microsoft.com/office/drawing/2014/main" id="{894B1725-6EFC-48AD-8E87-016D93A5D42D}"/>
              </a:ext>
            </a:extLst>
          </p:cNvPr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Wingdings" panose="05000000000000000000" pitchFamily="2" charset="2"/>
              <a:buChar char="Ø"/>
              <a:defRPr/>
            </a:pPr>
            <a:endParaRPr lang="en-US"/>
          </a:p>
        </p:txBody>
      </p:sp>
      <p:cxnSp>
        <p:nvCxnSpPr>
          <p:cNvPr id="10" name="Gerade Verbindung 4">
            <a:extLst>
              <a:ext uri="{FF2B5EF4-FFF2-40B4-BE49-F238E27FC236}">
                <a16:creationId xmlns:a16="http://schemas.microsoft.com/office/drawing/2014/main" id="{20302B89-43D9-473C-A305-B4693592DD51}"/>
              </a:ext>
            </a:extLst>
          </p:cNvPr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7" descr="logo">
            <a:extLst>
              <a:ext uri="{FF2B5EF4-FFF2-40B4-BE49-F238E27FC236}">
                <a16:creationId xmlns:a16="http://schemas.microsoft.com/office/drawing/2014/main" id="{51CDF1A1-4ADF-4A51-94A6-82543852615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80963"/>
            <a:ext cx="2292350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8">
            <a:extLst>
              <a:ext uri="{FF2B5EF4-FFF2-40B4-BE49-F238E27FC236}">
                <a16:creationId xmlns:a16="http://schemas.microsoft.com/office/drawing/2014/main" id="{D80A2242-2002-47AC-9AF2-8B4DE0DD89B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11188" y="692150"/>
            <a:ext cx="6048375" cy="5238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de-DE" sz="2800" dirty="0">
                <a:solidFill>
                  <a:srgbClr val="FF0000"/>
                </a:solidFill>
              </a:rPr>
              <a:t>Welche Schulart ist die richtige?</a:t>
            </a:r>
          </a:p>
        </p:txBody>
      </p:sp>
      <p:sp>
        <p:nvSpPr>
          <p:cNvPr id="13" name="Line 9">
            <a:extLst>
              <a:ext uri="{FF2B5EF4-FFF2-40B4-BE49-F238E27FC236}">
                <a16:creationId xmlns:a16="http://schemas.microsoft.com/office/drawing/2014/main" id="{B0684D40-A60D-4E70-B305-08E807BFC893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1008063" y="1257300"/>
            <a:ext cx="5318125" cy="11113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>
            <a:prstShdw prst="shdw17" dist="17961" dir="2700000">
              <a:srgbClr val="995C00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Line 10">
            <a:extLst>
              <a:ext uri="{FF2B5EF4-FFF2-40B4-BE49-F238E27FC236}">
                <a16:creationId xmlns:a16="http://schemas.microsoft.com/office/drawing/2014/main" id="{20A24F7D-B54F-4580-8F67-1DB9A0F58358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11188" y="1700213"/>
            <a:ext cx="8153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prstShdw prst="shdw17" dist="17961" dir="2700000">
              <a:srgbClr val="990000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5" name="Text Box 22">
            <a:extLst>
              <a:ext uri="{FF2B5EF4-FFF2-40B4-BE49-F238E27FC236}">
                <a16:creationId xmlns:a16="http://schemas.microsoft.com/office/drawing/2014/main" id="{1D9F0C89-E31B-4C22-A2C9-FA57C670D35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268538" y="1268413"/>
            <a:ext cx="4464050" cy="2746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de-DE" sz="1200">
              <a:solidFill>
                <a:schemeClr val="tx1"/>
              </a:solidFill>
            </a:endParaRPr>
          </a:p>
        </p:txBody>
      </p:sp>
      <p:sp>
        <p:nvSpPr>
          <p:cNvPr id="16" name="Text Box 26">
            <a:extLst>
              <a:ext uri="{FF2B5EF4-FFF2-40B4-BE49-F238E27FC236}">
                <a16:creationId xmlns:a16="http://schemas.microsoft.com/office/drawing/2014/main" id="{E4EAF391-9ADB-4D95-B3D3-8F18B74F7DB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339975" y="1268413"/>
            <a:ext cx="4319588" cy="2746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de-DE" sz="1200">
              <a:solidFill>
                <a:srgbClr val="0070C0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  <a:prstGeom prst="rect">
            <a:avLst/>
          </a:prstGeom>
        </p:spPr>
        <p:txBody>
          <a:bodyPr anchor="ctr"/>
          <a:lstStyle>
            <a:lvl1pPr>
              <a:defRPr/>
            </a:lvl1pPr>
            <a:extLst/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prstGeom prst="rect">
            <a:avLst/>
          </a:prstGeo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prstGeom prst="rect">
            <a:avLst/>
          </a:prstGeo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prstGeom prst="rect">
            <a:avLst/>
          </a:prstGeo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prstGeom prst="rect">
            <a:avLst/>
          </a:prstGeo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17" name="Datumsplatzhalter 6">
            <a:extLst>
              <a:ext uri="{FF2B5EF4-FFF2-40B4-BE49-F238E27FC236}">
                <a16:creationId xmlns:a16="http://schemas.microsoft.com/office/drawing/2014/main" id="{238E4D76-D47C-43A6-8621-0C7ABB1E4F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eaLnBrk="1" hangingPunct="1">
              <a:buFont typeface="Wingdings" pitchFamily="2" charset="2"/>
              <a:buChar char="Ø"/>
              <a:defRPr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DE97D33F-3E1D-4790-A756-6E3AA51DAEE3}" type="datetimeFigureOut">
              <a:rPr lang="en-US"/>
              <a:pPr>
                <a:defRPr/>
              </a:pPr>
              <a:t>11/23/2021</a:t>
            </a:fld>
            <a:endParaRPr lang="en-US"/>
          </a:p>
        </p:txBody>
      </p:sp>
      <p:sp>
        <p:nvSpPr>
          <p:cNvPr id="18" name="Fußzeilenplatzhalter 7">
            <a:extLst>
              <a:ext uri="{FF2B5EF4-FFF2-40B4-BE49-F238E27FC236}">
                <a16:creationId xmlns:a16="http://schemas.microsoft.com/office/drawing/2014/main" id="{57BBB859-0F66-4E90-8D16-152FA61C0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hangingPunct="1">
              <a:buFont typeface="Wingdings" pitchFamily="2" charset="2"/>
              <a:buChar char="Ø"/>
              <a:defRPr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Foliennummernplatzhalter 8">
            <a:extLst>
              <a:ext uri="{FF2B5EF4-FFF2-40B4-BE49-F238E27FC236}">
                <a16:creationId xmlns:a16="http://schemas.microsoft.com/office/drawing/2014/main" id="{08223ACF-E7A5-4AF4-9330-B812A986D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Font typeface="Wingdings" panose="05000000000000000000" pitchFamily="2" charset="2"/>
              <a:buChar char="Ø"/>
              <a:defRPr sz="1000">
                <a:solidFill>
                  <a:schemeClr val="tx1"/>
                </a:solidFill>
              </a:defRPr>
            </a:lvl1pPr>
          </a:lstStyle>
          <a:p>
            <a:fld id="{134CEC4C-C5E0-4C01-A4B0-04F0C8D31BF7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1533235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ihandform 1">
            <a:extLst>
              <a:ext uri="{FF2B5EF4-FFF2-40B4-BE49-F238E27FC236}">
                <a16:creationId xmlns:a16="http://schemas.microsoft.com/office/drawing/2014/main" id="{053B8726-286D-467F-AE3C-A04DAAE1EB07}"/>
              </a:ext>
            </a:extLst>
          </p:cNvPr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en-US">
              <a:latin typeface="Arial" charset="0"/>
            </a:endParaRPr>
          </a:p>
        </p:txBody>
      </p:sp>
      <p:sp>
        <p:nvSpPr>
          <p:cNvPr id="4" name="Freihandform 11">
            <a:extLst>
              <a:ext uri="{FF2B5EF4-FFF2-40B4-BE49-F238E27FC236}">
                <a16:creationId xmlns:a16="http://schemas.microsoft.com/office/drawing/2014/main" id="{1A43D828-823D-46F0-AB93-8332FEE3D871}"/>
              </a:ext>
            </a:extLst>
          </p:cNvPr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" name="Rechtwinkliges Dreieck 4">
            <a:extLst>
              <a:ext uri="{FF2B5EF4-FFF2-40B4-BE49-F238E27FC236}">
                <a16:creationId xmlns:a16="http://schemas.microsoft.com/office/drawing/2014/main" id="{96E91708-5162-4562-B0FD-A00556F440ED}"/>
              </a:ext>
            </a:extLst>
          </p:cNvPr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Wingdings" panose="05000000000000000000" pitchFamily="2" charset="2"/>
              <a:buChar char="Ø"/>
              <a:defRPr/>
            </a:pPr>
            <a:endParaRPr lang="en-US"/>
          </a:p>
        </p:txBody>
      </p:sp>
      <p:cxnSp>
        <p:nvCxnSpPr>
          <p:cNvPr id="7" name="Gerade Verbindung 4">
            <a:extLst>
              <a:ext uri="{FF2B5EF4-FFF2-40B4-BE49-F238E27FC236}">
                <a16:creationId xmlns:a16="http://schemas.microsoft.com/office/drawing/2014/main" id="{145E79E0-0DDA-483D-BD5C-A446960BE087}"/>
              </a:ext>
            </a:extLst>
          </p:cNvPr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logo">
            <a:extLst>
              <a:ext uri="{FF2B5EF4-FFF2-40B4-BE49-F238E27FC236}">
                <a16:creationId xmlns:a16="http://schemas.microsoft.com/office/drawing/2014/main" id="{1DCBE9A8-28A6-40B3-AF4D-E766DA69EE1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80963"/>
            <a:ext cx="2292350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8">
            <a:extLst>
              <a:ext uri="{FF2B5EF4-FFF2-40B4-BE49-F238E27FC236}">
                <a16:creationId xmlns:a16="http://schemas.microsoft.com/office/drawing/2014/main" id="{52826985-D95F-4F7F-BE26-BA6C08B6B8D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11188" y="692150"/>
            <a:ext cx="6048375" cy="5238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de-DE" sz="2800" dirty="0">
                <a:solidFill>
                  <a:srgbClr val="FF0000"/>
                </a:solidFill>
              </a:rPr>
              <a:t>Welche Schulart ist die richtige?</a:t>
            </a:r>
          </a:p>
        </p:txBody>
      </p:sp>
      <p:sp>
        <p:nvSpPr>
          <p:cNvPr id="10" name="Line 9">
            <a:extLst>
              <a:ext uri="{FF2B5EF4-FFF2-40B4-BE49-F238E27FC236}">
                <a16:creationId xmlns:a16="http://schemas.microsoft.com/office/drawing/2014/main" id="{440A7A5B-3A9E-468C-94DD-F7D7A6A4911D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1008063" y="1257300"/>
            <a:ext cx="5318125" cy="11113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>
            <a:prstShdw prst="shdw17" dist="17961" dir="2700000">
              <a:srgbClr val="995C00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" name="Line 10">
            <a:extLst>
              <a:ext uri="{FF2B5EF4-FFF2-40B4-BE49-F238E27FC236}">
                <a16:creationId xmlns:a16="http://schemas.microsoft.com/office/drawing/2014/main" id="{AE6C76F7-85C7-4A99-A37A-906C85BDC9A3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11188" y="1700213"/>
            <a:ext cx="8153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prstShdw prst="shdw17" dist="17961" dir="2700000">
              <a:srgbClr val="990000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" name="Text Box 22">
            <a:extLst>
              <a:ext uri="{FF2B5EF4-FFF2-40B4-BE49-F238E27FC236}">
                <a16:creationId xmlns:a16="http://schemas.microsoft.com/office/drawing/2014/main" id="{21301744-96AE-4E4B-BDF6-3E14C9F391D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268538" y="1268413"/>
            <a:ext cx="4464050" cy="2746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de-DE" sz="1200">
              <a:solidFill>
                <a:schemeClr val="tx1"/>
              </a:solidFill>
            </a:endParaRPr>
          </a:p>
        </p:txBody>
      </p:sp>
      <p:sp>
        <p:nvSpPr>
          <p:cNvPr id="13" name="Text Box 26">
            <a:extLst>
              <a:ext uri="{FF2B5EF4-FFF2-40B4-BE49-F238E27FC236}">
                <a16:creationId xmlns:a16="http://schemas.microsoft.com/office/drawing/2014/main" id="{28A2BC1E-2824-485E-BA0A-5599842952D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339975" y="1268413"/>
            <a:ext cx="4319588" cy="2746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de-DE" sz="1200">
              <a:solidFill>
                <a:srgbClr val="0070C0"/>
              </a:solidFill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rtlCol="0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14" name="Datumsplatzhalter 2">
            <a:extLst>
              <a:ext uri="{FF2B5EF4-FFF2-40B4-BE49-F238E27FC236}">
                <a16:creationId xmlns:a16="http://schemas.microsoft.com/office/drawing/2014/main" id="{5CFA8138-D00A-4F98-8D44-721D8FC1871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eaLnBrk="1" hangingPunct="1">
              <a:buFont typeface="Wingdings" pitchFamily="2" charset="2"/>
              <a:buChar char="Ø"/>
              <a:defRPr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A93D2FFA-0117-443A-97BE-9C3BC35837F9}" type="datetimeFigureOut">
              <a:rPr lang="en-US"/>
              <a:pPr>
                <a:defRPr/>
              </a:pPr>
              <a:t>11/23/2021</a:t>
            </a:fld>
            <a:endParaRPr lang="en-US"/>
          </a:p>
        </p:txBody>
      </p:sp>
      <p:sp>
        <p:nvSpPr>
          <p:cNvPr id="15" name="Fußzeilenplatzhalter 3">
            <a:extLst>
              <a:ext uri="{FF2B5EF4-FFF2-40B4-BE49-F238E27FC236}">
                <a16:creationId xmlns:a16="http://schemas.microsoft.com/office/drawing/2014/main" id="{E4979BBC-1AE5-432D-AB0C-B2F9CB657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hangingPunct="1">
              <a:buFont typeface="Wingdings" pitchFamily="2" charset="2"/>
              <a:buChar char="Ø"/>
              <a:defRPr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6" name="Foliennummernplatzhalter 4">
            <a:extLst>
              <a:ext uri="{FF2B5EF4-FFF2-40B4-BE49-F238E27FC236}">
                <a16:creationId xmlns:a16="http://schemas.microsoft.com/office/drawing/2014/main" id="{D9F7ED93-67C2-49D3-8BAC-503CBBB0F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Font typeface="Wingdings" panose="05000000000000000000" pitchFamily="2" charset="2"/>
              <a:buChar char="Ø"/>
              <a:defRPr sz="1000">
                <a:solidFill>
                  <a:schemeClr val="tx1"/>
                </a:solidFill>
              </a:defRPr>
            </a:lvl1pPr>
          </a:lstStyle>
          <a:p>
            <a:fld id="{9849CBAA-E8FF-420C-B390-128BC4D8E347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7066676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ihandform 1">
            <a:extLst>
              <a:ext uri="{FF2B5EF4-FFF2-40B4-BE49-F238E27FC236}">
                <a16:creationId xmlns:a16="http://schemas.microsoft.com/office/drawing/2014/main" id="{F3627DF1-5C7A-4C17-959E-78250E439269}"/>
              </a:ext>
            </a:extLst>
          </p:cNvPr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Freihandform 11">
            <a:extLst>
              <a:ext uri="{FF2B5EF4-FFF2-40B4-BE49-F238E27FC236}">
                <a16:creationId xmlns:a16="http://schemas.microsoft.com/office/drawing/2014/main" id="{E23C562A-391D-4EFB-847D-70DF758E1364}"/>
              </a:ext>
            </a:extLst>
          </p:cNvPr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" name="Rechtwinkliges Dreieck 6">
            <a:extLst>
              <a:ext uri="{FF2B5EF4-FFF2-40B4-BE49-F238E27FC236}">
                <a16:creationId xmlns:a16="http://schemas.microsoft.com/office/drawing/2014/main" id="{BEEAF74A-6C6E-4246-9F39-85A6D9300440}"/>
              </a:ext>
            </a:extLst>
          </p:cNvPr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Wingdings" panose="05000000000000000000" pitchFamily="2" charset="2"/>
              <a:buChar char="Ø"/>
              <a:defRPr/>
            </a:pPr>
            <a:endParaRPr lang="en-US"/>
          </a:p>
        </p:txBody>
      </p:sp>
      <p:cxnSp>
        <p:nvCxnSpPr>
          <p:cNvPr id="8" name="Gerade Verbindung 4">
            <a:extLst>
              <a:ext uri="{FF2B5EF4-FFF2-40B4-BE49-F238E27FC236}">
                <a16:creationId xmlns:a16="http://schemas.microsoft.com/office/drawing/2014/main" id="{D3AC4CFD-81F1-4FC8-A186-3D55E80CE0AE}"/>
              </a:ext>
            </a:extLst>
          </p:cNvPr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7" descr="logo">
            <a:extLst>
              <a:ext uri="{FF2B5EF4-FFF2-40B4-BE49-F238E27FC236}">
                <a16:creationId xmlns:a16="http://schemas.microsoft.com/office/drawing/2014/main" id="{F1FFF29A-BC3E-4607-B626-7404094C711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80963"/>
            <a:ext cx="2292350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8">
            <a:extLst>
              <a:ext uri="{FF2B5EF4-FFF2-40B4-BE49-F238E27FC236}">
                <a16:creationId xmlns:a16="http://schemas.microsoft.com/office/drawing/2014/main" id="{EFA8A9E8-B84C-4928-BE6E-F51B9D79221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11188" y="692150"/>
            <a:ext cx="6048375" cy="5238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de-DE" sz="2800" dirty="0">
                <a:solidFill>
                  <a:srgbClr val="FF0000"/>
                </a:solidFill>
              </a:rPr>
              <a:t>Welche Schulart ist die richtige?</a:t>
            </a:r>
          </a:p>
        </p:txBody>
      </p:sp>
      <p:sp>
        <p:nvSpPr>
          <p:cNvPr id="11" name="Line 9">
            <a:extLst>
              <a:ext uri="{FF2B5EF4-FFF2-40B4-BE49-F238E27FC236}">
                <a16:creationId xmlns:a16="http://schemas.microsoft.com/office/drawing/2014/main" id="{9E0A50EE-65B3-4684-840E-A11F3D685550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1008063" y="1257300"/>
            <a:ext cx="5318125" cy="11113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>
            <a:prstShdw prst="shdw17" dist="17961" dir="2700000">
              <a:srgbClr val="995C00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" name="Line 10">
            <a:extLst>
              <a:ext uri="{FF2B5EF4-FFF2-40B4-BE49-F238E27FC236}">
                <a16:creationId xmlns:a16="http://schemas.microsoft.com/office/drawing/2014/main" id="{7D9B5E86-B016-4CA7-AC46-557D86B10322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11188" y="1700213"/>
            <a:ext cx="8153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prstShdw prst="shdw17" dist="17961" dir="2700000">
              <a:srgbClr val="990000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3" name="Text Box 22">
            <a:extLst>
              <a:ext uri="{FF2B5EF4-FFF2-40B4-BE49-F238E27FC236}">
                <a16:creationId xmlns:a16="http://schemas.microsoft.com/office/drawing/2014/main" id="{AFE878DA-E73A-451C-AE7D-0DD8547F862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268538" y="1268413"/>
            <a:ext cx="4464050" cy="2746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de-DE" sz="1200">
              <a:solidFill>
                <a:schemeClr val="tx1"/>
              </a:solidFill>
            </a:endParaRPr>
          </a:p>
        </p:txBody>
      </p:sp>
      <p:sp>
        <p:nvSpPr>
          <p:cNvPr id="14" name="Text Box 26">
            <a:extLst>
              <a:ext uri="{FF2B5EF4-FFF2-40B4-BE49-F238E27FC236}">
                <a16:creationId xmlns:a16="http://schemas.microsoft.com/office/drawing/2014/main" id="{297C0B3C-B283-4CC6-BF2E-AD82C54FC1F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339975" y="1268413"/>
            <a:ext cx="4319588" cy="2746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de-DE" sz="1200">
              <a:solidFill>
                <a:srgbClr val="0070C0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  <a:prstGeom prst="rect">
            <a:avLst/>
          </a:prstGeo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15" name="Datumsplatzhalter 4">
            <a:extLst>
              <a:ext uri="{FF2B5EF4-FFF2-40B4-BE49-F238E27FC236}">
                <a16:creationId xmlns:a16="http://schemas.microsoft.com/office/drawing/2014/main" id="{7F27C9B5-4ACC-4526-B582-479C82A9413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eaLnBrk="1" hangingPunct="1">
              <a:buFont typeface="Wingdings" pitchFamily="2" charset="2"/>
              <a:buChar char="Ø"/>
              <a:defRPr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F7855CEC-4220-4C2D-965A-CBE2FB013FC4}" type="datetimeFigureOut">
              <a:rPr lang="en-US"/>
              <a:pPr>
                <a:defRPr/>
              </a:pPr>
              <a:t>11/23/2021</a:t>
            </a:fld>
            <a:endParaRPr lang="en-US"/>
          </a:p>
        </p:txBody>
      </p:sp>
      <p:sp>
        <p:nvSpPr>
          <p:cNvPr id="16" name="Fußzeilenplatzhalter 5">
            <a:extLst>
              <a:ext uri="{FF2B5EF4-FFF2-40B4-BE49-F238E27FC236}">
                <a16:creationId xmlns:a16="http://schemas.microsoft.com/office/drawing/2014/main" id="{712A10CE-D9A6-4EB1-8A95-7E724CF85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hangingPunct="1">
              <a:buFont typeface="Wingdings" pitchFamily="2" charset="2"/>
              <a:buChar char="Ø"/>
              <a:defRPr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7" name="Foliennummernplatzhalter 6">
            <a:extLst>
              <a:ext uri="{FF2B5EF4-FFF2-40B4-BE49-F238E27FC236}">
                <a16:creationId xmlns:a16="http://schemas.microsoft.com/office/drawing/2014/main" id="{7156FBEA-6D76-47A0-9B02-A51F2D05A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Font typeface="Wingdings" panose="05000000000000000000" pitchFamily="2" charset="2"/>
              <a:buChar char="Ø"/>
              <a:defRPr sz="1000">
                <a:solidFill>
                  <a:schemeClr val="tx1"/>
                </a:solidFill>
              </a:defRPr>
            </a:lvl1pPr>
          </a:lstStyle>
          <a:p>
            <a:fld id="{EEF680D5-7453-44B1-AFC3-DCF59806147A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397153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ihandform 1">
            <a:extLst>
              <a:ext uri="{FF2B5EF4-FFF2-40B4-BE49-F238E27FC236}">
                <a16:creationId xmlns:a16="http://schemas.microsoft.com/office/drawing/2014/main" id="{3E37C749-2ED2-48ED-95C0-876DF000C445}"/>
              </a:ext>
            </a:extLst>
          </p:cNvPr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Freihandform 11">
            <a:extLst>
              <a:ext uri="{FF2B5EF4-FFF2-40B4-BE49-F238E27FC236}">
                <a16:creationId xmlns:a16="http://schemas.microsoft.com/office/drawing/2014/main" id="{D06B086C-53FA-46A5-B9CA-98F1A64B9CE4}"/>
              </a:ext>
            </a:extLst>
          </p:cNvPr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" name="Rechtwinkliges Dreieck 6">
            <a:extLst>
              <a:ext uri="{FF2B5EF4-FFF2-40B4-BE49-F238E27FC236}">
                <a16:creationId xmlns:a16="http://schemas.microsoft.com/office/drawing/2014/main" id="{91A15F0C-8B2D-4DBB-908B-520CA938C31F}"/>
              </a:ext>
            </a:extLst>
          </p:cNvPr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Wingdings" panose="05000000000000000000" pitchFamily="2" charset="2"/>
              <a:buChar char="Ø"/>
              <a:defRPr/>
            </a:pPr>
            <a:endParaRPr lang="en-US"/>
          </a:p>
        </p:txBody>
      </p:sp>
      <p:cxnSp>
        <p:nvCxnSpPr>
          <p:cNvPr id="8" name="Gerade Verbindung 4">
            <a:extLst>
              <a:ext uri="{FF2B5EF4-FFF2-40B4-BE49-F238E27FC236}">
                <a16:creationId xmlns:a16="http://schemas.microsoft.com/office/drawing/2014/main" id="{8BD800D9-D914-4CA7-A01B-AD7A4E83222C}"/>
              </a:ext>
            </a:extLst>
          </p:cNvPr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7" descr="logo">
            <a:extLst>
              <a:ext uri="{FF2B5EF4-FFF2-40B4-BE49-F238E27FC236}">
                <a16:creationId xmlns:a16="http://schemas.microsoft.com/office/drawing/2014/main" id="{BE1EDE45-B10B-4AD6-8E36-F22CEB4DF6B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80963"/>
            <a:ext cx="2292350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8">
            <a:extLst>
              <a:ext uri="{FF2B5EF4-FFF2-40B4-BE49-F238E27FC236}">
                <a16:creationId xmlns:a16="http://schemas.microsoft.com/office/drawing/2014/main" id="{9B71922B-6B4A-4B49-8981-32D78C1E6DF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11188" y="692150"/>
            <a:ext cx="6048375" cy="5238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de-DE" sz="2800" dirty="0">
                <a:solidFill>
                  <a:srgbClr val="FF0000"/>
                </a:solidFill>
              </a:rPr>
              <a:t>Welche Schulart ist die richtige?</a:t>
            </a:r>
          </a:p>
        </p:txBody>
      </p:sp>
      <p:sp>
        <p:nvSpPr>
          <p:cNvPr id="11" name="Line 9">
            <a:extLst>
              <a:ext uri="{FF2B5EF4-FFF2-40B4-BE49-F238E27FC236}">
                <a16:creationId xmlns:a16="http://schemas.microsoft.com/office/drawing/2014/main" id="{85AE2739-F178-4C1D-846B-D6452C137564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1008063" y="1257300"/>
            <a:ext cx="5318125" cy="11113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>
            <a:prstShdw prst="shdw17" dist="17961" dir="2700000">
              <a:srgbClr val="995C00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" name="Line 10">
            <a:extLst>
              <a:ext uri="{FF2B5EF4-FFF2-40B4-BE49-F238E27FC236}">
                <a16:creationId xmlns:a16="http://schemas.microsoft.com/office/drawing/2014/main" id="{87A654C3-D908-43DC-99BF-51C54CE00565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11188" y="1700213"/>
            <a:ext cx="8153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prstShdw prst="shdw17" dist="17961" dir="2700000">
              <a:srgbClr val="990000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3" name="Text Box 22">
            <a:extLst>
              <a:ext uri="{FF2B5EF4-FFF2-40B4-BE49-F238E27FC236}">
                <a16:creationId xmlns:a16="http://schemas.microsoft.com/office/drawing/2014/main" id="{BC2BDBD0-E69C-452A-8ABC-C94F5708C57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268538" y="1268413"/>
            <a:ext cx="4464050" cy="2746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de-DE" sz="1200">
              <a:solidFill>
                <a:schemeClr val="tx1"/>
              </a:solidFill>
            </a:endParaRPr>
          </a:p>
        </p:txBody>
      </p:sp>
      <p:sp>
        <p:nvSpPr>
          <p:cNvPr id="14" name="Text Box 26">
            <a:extLst>
              <a:ext uri="{FF2B5EF4-FFF2-40B4-BE49-F238E27FC236}">
                <a16:creationId xmlns:a16="http://schemas.microsoft.com/office/drawing/2014/main" id="{3764C2A6-AC5F-4916-B62C-E0BCCA7F1A2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339975" y="1268413"/>
            <a:ext cx="4319588" cy="2746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de-DE" sz="1200">
              <a:solidFill>
                <a:srgbClr val="0070C0"/>
              </a:solidFill>
            </a:endParaRPr>
          </a:p>
        </p:txBody>
      </p:sp>
      <p:sp>
        <p:nvSpPr>
          <p:cNvPr id="15" name="Freihandform 11">
            <a:extLst>
              <a:ext uri="{FF2B5EF4-FFF2-40B4-BE49-F238E27FC236}">
                <a16:creationId xmlns:a16="http://schemas.microsoft.com/office/drawing/2014/main" id="{6B7E5DA4-BF24-45A0-A8F0-D70D7EA00E82}"/>
              </a:ext>
            </a:extLst>
          </p:cNvPr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en-US">
              <a:latin typeface="Arial" charset="0"/>
            </a:endParaRPr>
          </a:p>
        </p:txBody>
      </p:sp>
      <p:sp>
        <p:nvSpPr>
          <p:cNvPr id="16" name="Freihandform 23">
            <a:extLst>
              <a:ext uri="{FF2B5EF4-FFF2-40B4-BE49-F238E27FC236}">
                <a16:creationId xmlns:a16="http://schemas.microsoft.com/office/drawing/2014/main" id="{B7296100-F99C-44C5-B271-682EBF4905F2}"/>
              </a:ext>
            </a:extLst>
          </p:cNvPr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" name="Rechtwinkliges Dreieck 16">
            <a:extLst>
              <a:ext uri="{FF2B5EF4-FFF2-40B4-BE49-F238E27FC236}">
                <a16:creationId xmlns:a16="http://schemas.microsoft.com/office/drawing/2014/main" id="{F0F462C0-EA41-49F9-A939-797DA90F7ACA}"/>
              </a:ext>
            </a:extLst>
          </p:cNvPr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Wingdings" panose="05000000000000000000" pitchFamily="2" charset="2"/>
              <a:buChar char="Ø"/>
              <a:defRPr/>
            </a:pPr>
            <a:endParaRPr lang="en-US"/>
          </a:p>
        </p:txBody>
      </p:sp>
      <p:cxnSp>
        <p:nvCxnSpPr>
          <p:cNvPr id="18" name="Gerade Verbindung 14">
            <a:extLst>
              <a:ext uri="{FF2B5EF4-FFF2-40B4-BE49-F238E27FC236}">
                <a16:creationId xmlns:a16="http://schemas.microsoft.com/office/drawing/2014/main" id="{6AC34857-50E6-4C2A-A129-2A3907785EBF}"/>
              </a:ext>
            </a:extLst>
          </p:cNvPr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Eingekerbter Richtungspfeil 15">
            <a:extLst>
              <a:ext uri="{FF2B5EF4-FFF2-40B4-BE49-F238E27FC236}">
                <a16:creationId xmlns:a16="http://schemas.microsoft.com/office/drawing/2014/main" id="{71E3FB64-FA12-4D27-9585-EEBD2A4FFEA8}"/>
              </a:ext>
            </a:extLst>
          </p:cNvPr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en-US"/>
          </a:p>
        </p:txBody>
      </p:sp>
      <p:sp>
        <p:nvSpPr>
          <p:cNvPr id="20" name="Eingekerbter Richtungspfeil 16">
            <a:extLst>
              <a:ext uri="{FF2B5EF4-FFF2-40B4-BE49-F238E27FC236}">
                <a16:creationId xmlns:a16="http://schemas.microsoft.com/office/drawing/2014/main" id="{CD6F0816-75BE-4A74-8B44-53CD8886FA43}"/>
              </a:ext>
            </a:extLst>
          </p:cNvPr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prstGeom prst="rect">
            <a:avLst/>
          </a:prstGeo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prstGeom prst="rect">
            <a:avLst/>
          </a:prstGeo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21" name="Datumsplatzhalter 4">
            <a:extLst>
              <a:ext uri="{FF2B5EF4-FFF2-40B4-BE49-F238E27FC236}">
                <a16:creationId xmlns:a16="http://schemas.microsoft.com/office/drawing/2014/main" id="{34891630-92B8-4CBA-B6FC-0139895387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eaLnBrk="1" hangingPunct="1">
              <a:buFont typeface="Wingdings" pitchFamily="2" charset="2"/>
              <a:buChar char="Ø"/>
              <a:defRPr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287571D3-9459-4F9A-ABA5-D5A341B1C5BF}" type="datetimeFigureOut">
              <a:rPr lang="en-US"/>
              <a:pPr>
                <a:defRPr/>
              </a:pPr>
              <a:t>11/23/2021</a:t>
            </a:fld>
            <a:endParaRPr lang="en-US"/>
          </a:p>
        </p:txBody>
      </p:sp>
      <p:sp>
        <p:nvSpPr>
          <p:cNvPr id="22" name="Fußzeilenplatzhalter 5">
            <a:extLst>
              <a:ext uri="{FF2B5EF4-FFF2-40B4-BE49-F238E27FC236}">
                <a16:creationId xmlns:a16="http://schemas.microsoft.com/office/drawing/2014/main" id="{6226BF34-8434-43F7-A19D-B824396A0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hangingPunct="1">
              <a:buFont typeface="Wingdings" pitchFamily="2" charset="2"/>
              <a:buChar char="Ø"/>
              <a:defRPr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3" name="Foliennummernplatzhalter 6">
            <a:extLst>
              <a:ext uri="{FF2B5EF4-FFF2-40B4-BE49-F238E27FC236}">
                <a16:creationId xmlns:a16="http://schemas.microsoft.com/office/drawing/2014/main" id="{AD9431C2-D9F0-406C-8FC8-9FCE08719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Font typeface="Wingdings" panose="05000000000000000000" pitchFamily="2" charset="2"/>
              <a:buChar char="Ø"/>
              <a:defRPr sz="1000">
                <a:solidFill>
                  <a:schemeClr val="tx1"/>
                </a:solidFill>
              </a:defRPr>
            </a:lvl1pPr>
          </a:lstStyle>
          <a:p>
            <a:fld id="{B30007A5-6560-4DAB-9AA0-68A33440645A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8270677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el, Text und C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ihandform 1">
            <a:extLst>
              <a:ext uri="{FF2B5EF4-FFF2-40B4-BE49-F238E27FC236}">
                <a16:creationId xmlns:a16="http://schemas.microsoft.com/office/drawing/2014/main" id="{A91AD018-95DF-45E3-8823-98023B2E179A}"/>
              </a:ext>
            </a:extLst>
          </p:cNvPr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Freihandform 11">
            <a:extLst>
              <a:ext uri="{FF2B5EF4-FFF2-40B4-BE49-F238E27FC236}">
                <a16:creationId xmlns:a16="http://schemas.microsoft.com/office/drawing/2014/main" id="{28546273-EE5A-4766-8B20-0A3F2ADD3B52}"/>
              </a:ext>
            </a:extLst>
          </p:cNvPr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" name="Rechtwinkliges Dreieck 6">
            <a:extLst>
              <a:ext uri="{FF2B5EF4-FFF2-40B4-BE49-F238E27FC236}">
                <a16:creationId xmlns:a16="http://schemas.microsoft.com/office/drawing/2014/main" id="{5EE8C9A9-5509-4A2A-9913-C6F8692EE8D0}"/>
              </a:ext>
            </a:extLst>
          </p:cNvPr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Wingdings" panose="05000000000000000000" pitchFamily="2" charset="2"/>
              <a:buChar char="Ø"/>
              <a:defRPr/>
            </a:pPr>
            <a:endParaRPr lang="en-US"/>
          </a:p>
        </p:txBody>
      </p:sp>
      <p:cxnSp>
        <p:nvCxnSpPr>
          <p:cNvPr id="8" name="Gerade Verbindung 4">
            <a:extLst>
              <a:ext uri="{FF2B5EF4-FFF2-40B4-BE49-F238E27FC236}">
                <a16:creationId xmlns:a16="http://schemas.microsoft.com/office/drawing/2014/main" id="{4A599AB4-294D-4DCE-944A-75B39D24F5B5}"/>
              </a:ext>
            </a:extLst>
          </p:cNvPr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7" descr="logo">
            <a:extLst>
              <a:ext uri="{FF2B5EF4-FFF2-40B4-BE49-F238E27FC236}">
                <a16:creationId xmlns:a16="http://schemas.microsoft.com/office/drawing/2014/main" id="{F1C1AD48-8CDE-4506-9E3F-EA44D3B0BA6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80963"/>
            <a:ext cx="2292350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8">
            <a:extLst>
              <a:ext uri="{FF2B5EF4-FFF2-40B4-BE49-F238E27FC236}">
                <a16:creationId xmlns:a16="http://schemas.microsoft.com/office/drawing/2014/main" id="{71F90DE2-E160-4DC0-BCDD-DCCCCED0232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11188" y="692150"/>
            <a:ext cx="6048375" cy="5238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de-DE" sz="2800" dirty="0">
                <a:solidFill>
                  <a:srgbClr val="FF0000"/>
                </a:solidFill>
              </a:rPr>
              <a:t>Welche Schulart ist die richtige?</a:t>
            </a:r>
          </a:p>
        </p:txBody>
      </p:sp>
      <p:sp>
        <p:nvSpPr>
          <p:cNvPr id="11" name="Line 9">
            <a:extLst>
              <a:ext uri="{FF2B5EF4-FFF2-40B4-BE49-F238E27FC236}">
                <a16:creationId xmlns:a16="http://schemas.microsoft.com/office/drawing/2014/main" id="{B84D9D32-BEA7-4163-9563-B9772D063E74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1008063" y="1257300"/>
            <a:ext cx="5318125" cy="11113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>
            <a:prstShdw prst="shdw17" dist="17961" dir="2700000">
              <a:srgbClr val="995C00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" name="Line 10">
            <a:extLst>
              <a:ext uri="{FF2B5EF4-FFF2-40B4-BE49-F238E27FC236}">
                <a16:creationId xmlns:a16="http://schemas.microsoft.com/office/drawing/2014/main" id="{FAF8E6CB-9DB3-43AB-A840-8E93A21B876B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11188" y="1700213"/>
            <a:ext cx="8153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prstShdw prst="shdw17" dist="17961" dir="2700000">
              <a:srgbClr val="990000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3" name="Text Box 22">
            <a:extLst>
              <a:ext uri="{FF2B5EF4-FFF2-40B4-BE49-F238E27FC236}">
                <a16:creationId xmlns:a16="http://schemas.microsoft.com/office/drawing/2014/main" id="{A508F95E-5E26-4A3A-93D6-B1F17B91B83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268538" y="1268413"/>
            <a:ext cx="4464050" cy="2746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de-DE" sz="1200">
              <a:solidFill>
                <a:schemeClr val="tx1"/>
              </a:solidFill>
            </a:endParaRPr>
          </a:p>
        </p:txBody>
      </p:sp>
      <p:sp>
        <p:nvSpPr>
          <p:cNvPr id="14" name="Text Box 26">
            <a:extLst>
              <a:ext uri="{FF2B5EF4-FFF2-40B4-BE49-F238E27FC236}">
                <a16:creationId xmlns:a16="http://schemas.microsoft.com/office/drawing/2014/main" id="{EE43E621-7CFD-4C88-BDEC-8FAEE4B65BD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339975" y="1268413"/>
            <a:ext cx="4319588" cy="2746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de-DE" sz="1200">
              <a:solidFill>
                <a:srgbClr val="0070C0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ClipArt-Platzhalt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32872201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453" r:id="rId1"/>
    <p:sldLayoutId id="2147484454" r:id="rId2"/>
    <p:sldLayoutId id="2147484455" r:id="rId3"/>
    <p:sldLayoutId id="2147484456" r:id="rId4"/>
    <p:sldLayoutId id="2147484457" r:id="rId5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m.bayern.de/eltern/schularten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>
            <a:extLst>
              <a:ext uri="{FF2B5EF4-FFF2-40B4-BE49-F238E27FC236}">
                <a16:creationId xmlns:a16="http://schemas.microsoft.com/office/drawing/2014/main" id="{B33B23F0-1721-4E1F-879B-5F7F8E7E15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25908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5" name="Text Box 3">
            <a:extLst>
              <a:ext uri="{FF2B5EF4-FFF2-40B4-BE49-F238E27FC236}">
                <a16:creationId xmlns:a16="http://schemas.microsoft.com/office/drawing/2014/main" id="{9AC59B05-3DEB-4331-96E3-464C9E8516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125" y="1905000"/>
            <a:ext cx="6964363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5400">
                <a:solidFill>
                  <a:schemeClr val="bg2"/>
                </a:solidFill>
              </a:rPr>
              <a:t> </a:t>
            </a:r>
            <a:r>
              <a:rPr lang="de-DE" altLang="de-DE" sz="4000" b="1">
                <a:solidFill>
                  <a:srgbClr val="002060"/>
                </a:solidFill>
              </a:rPr>
              <a:t>Informationsveranstaltung</a:t>
            </a:r>
            <a:r>
              <a:rPr lang="de-DE" altLang="de-DE" sz="4000">
                <a:solidFill>
                  <a:srgbClr val="002060"/>
                </a:solidFill>
              </a:rPr>
              <a:t> </a:t>
            </a:r>
          </a:p>
          <a:p>
            <a:pPr algn="ctr" eaLnBrk="1" hangingPunct="1"/>
            <a:r>
              <a:rPr lang="de-DE" altLang="de-DE" sz="4000">
                <a:solidFill>
                  <a:srgbClr val="002060"/>
                </a:solidFill>
              </a:rPr>
              <a:t>für die Erziehungsberechtigten</a:t>
            </a:r>
          </a:p>
          <a:p>
            <a:pPr algn="ctr" eaLnBrk="1" hangingPunct="1"/>
            <a:r>
              <a:rPr lang="de-DE" altLang="de-DE" sz="4000">
                <a:solidFill>
                  <a:srgbClr val="002060"/>
                </a:solidFill>
              </a:rPr>
              <a:t>zum Übertritt an die  </a:t>
            </a:r>
          </a:p>
          <a:p>
            <a:pPr algn="ctr" eaLnBrk="1" hangingPunct="1"/>
            <a:r>
              <a:rPr lang="de-DE" altLang="de-DE" sz="4000">
                <a:solidFill>
                  <a:srgbClr val="002060"/>
                </a:solidFill>
              </a:rPr>
              <a:t>weiterführenden Schulen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>
            <a:extLst>
              <a:ext uri="{FF2B5EF4-FFF2-40B4-BE49-F238E27FC236}">
                <a16:creationId xmlns:a16="http://schemas.microsoft.com/office/drawing/2014/main" id="{766233B5-24CF-4554-9926-D6AFB90761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1916113"/>
            <a:ext cx="65992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3600">
                <a:solidFill>
                  <a:srgbClr val="0070C0"/>
                </a:solidFill>
                <a:sym typeface="Wingdings" panose="05000000000000000000" pitchFamily="2" charset="2"/>
              </a:rPr>
              <a:t>i</a:t>
            </a:r>
            <a:r>
              <a:rPr lang="de-DE" altLang="de-DE" sz="3600">
                <a:solidFill>
                  <a:srgbClr val="0070C0"/>
                </a:solidFill>
              </a:rPr>
              <a:t>n die 5. Klasse </a:t>
            </a:r>
            <a:r>
              <a:rPr lang="de-DE" altLang="de-DE" sz="3600">
                <a:solidFill>
                  <a:srgbClr val="FF3300"/>
                </a:solidFill>
              </a:rPr>
              <a:t>Realschule</a:t>
            </a:r>
          </a:p>
        </p:txBody>
      </p:sp>
      <p:sp>
        <p:nvSpPr>
          <p:cNvPr id="59397" name="Text Box 5">
            <a:extLst>
              <a:ext uri="{FF2B5EF4-FFF2-40B4-BE49-F238E27FC236}">
                <a16:creationId xmlns:a16="http://schemas.microsoft.com/office/drawing/2014/main" id="{093F27A0-855C-4D8B-B070-7667EB8D02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2636838"/>
            <a:ext cx="7704137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>
                <a:solidFill>
                  <a:schemeClr val="bg1"/>
                </a:solidFill>
              </a:rPr>
              <a:t>RSO § 2:</a:t>
            </a:r>
          </a:p>
          <a:p>
            <a:pPr eaLnBrk="1" hangingPunct="1"/>
            <a:r>
              <a:rPr lang="de-DE" altLang="de-DE">
                <a:solidFill>
                  <a:schemeClr val="bg1"/>
                </a:solidFill>
              </a:rPr>
              <a:t>Die Aufnahme setzt voraus, dass die Schülerin oder der Schüler das </a:t>
            </a:r>
            <a:r>
              <a:rPr lang="de-DE" altLang="de-DE" b="1">
                <a:solidFill>
                  <a:schemeClr val="bg1"/>
                </a:solidFill>
              </a:rPr>
              <a:t>12. Lebensjahr </a:t>
            </a:r>
            <a:r>
              <a:rPr lang="de-DE" altLang="de-DE">
                <a:solidFill>
                  <a:schemeClr val="bg1"/>
                </a:solidFill>
              </a:rPr>
              <a:t>am </a:t>
            </a:r>
            <a:r>
              <a:rPr lang="de-DE" altLang="de-DE" b="1">
                <a:solidFill>
                  <a:schemeClr val="bg1"/>
                </a:solidFill>
              </a:rPr>
              <a:t>30. September des Schuljahres </a:t>
            </a:r>
            <a:r>
              <a:rPr lang="de-DE" altLang="de-DE">
                <a:solidFill>
                  <a:schemeClr val="bg1"/>
                </a:solidFill>
              </a:rPr>
              <a:t>noch nicht vollendet hat; über Ausnahmen in besonderen Fällen entscheidet die Schulleiterin oder der Schulleiter.</a:t>
            </a:r>
          </a:p>
        </p:txBody>
      </p:sp>
      <p:sp>
        <p:nvSpPr>
          <p:cNvPr id="19460" name="Rectangle 6">
            <a:extLst>
              <a:ext uri="{FF2B5EF4-FFF2-40B4-BE49-F238E27FC236}">
                <a16:creationId xmlns:a16="http://schemas.microsoft.com/office/drawing/2014/main" id="{62FC6CE0-413D-470F-A8ED-DB1670B0C7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75" y="1196975"/>
            <a:ext cx="43195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800" b="1">
                <a:solidFill>
                  <a:srgbClr val="002060"/>
                </a:solidFill>
              </a:rPr>
              <a:t>Übertrittsbedingungen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charRg st="10" end="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charRg st="79" end="9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charRg st="94" end="1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charRg st="142" end="19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charRg st="190" end="2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Oval 2">
            <a:extLst>
              <a:ext uri="{FF2B5EF4-FFF2-40B4-BE49-F238E27FC236}">
                <a16:creationId xmlns:a16="http://schemas.microsoft.com/office/drawing/2014/main" id="{A87E8DF7-3D64-410A-8CF9-942C91F4C2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4563" y="2195513"/>
            <a:ext cx="2532062" cy="979487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endParaRPr lang="de-DE" altLang="de-DE"/>
          </a:p>
        </p:txBody>
      </p:sp>
      <p:sp>
        <p:nvSpPr>
          <p:cNvPr id="20483" name="Oval 3">
            <a:extLst>
              <a:ext uri="{FF2B5EF4-FFF2-40B4-BE49-F238E27FC236}">
                <a16:creationId xmlns:a16="http://schemas.microsoft.com/office/drawing/2014/main" id="{DBD5EF54-6465-46C5-B4D6-4CECB453F5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1675" y="2220913"/>
            <a:ext cx="2530475" cy="979487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endParaRPr lang="de-DE" altLang="de-DE"/>
          </a:p>
        </p:txBody>
      </p:sp>
      <p:sp>
        <p:nvSpPr>
          <p:cNvPr id="20484" name="Oval 4">
            <a:extLst>
              <a:ext uri="{FF2B5EF4-FFF2-40B4-BE49-F238E27FC236}">
                <a16:creationId xmlns:a16="http://schemas.microsoft.com/office/drawing/2014/main" id="{B0F326EF-4DCD-459E-AFB6-A263CB633D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863" y="2187575"/>
            <a:ext cx="2530475" cy="979488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endParaRPr lang="de-DE" altLang="de-DE"/>
          </a:p>
        </p:txBody>
      </p:sp>
      <p:sp>
        <p:nvSpPr>
          <p:cNvPr id="20485" name="Text Box 6">
            <a:extLst>
              <a:ext uri="{FF2B5EF4-FFF2-40B4-BE49-F238E27FC236}">
                <a16:creationId xmlns:a16="http://schemas.microsoft.com/office/drawing/2014/main" id="{428A0FF9-6C2A-45FA-B380-BBB6093949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625" y="2424113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/>
              <a:t>   </a:t>
            </a:r>
            <a:r>
              <a:rPr lang="de-DE" altLang="de-DE">
                <a:solidFill>
                  <a:schemeClr val="bg1"/>
                </a:solidFill>
              </a:rPr>
              <a:t>Gymnasium</a:t>
            </a:r>
          </a:p>
        </p:txBody>
      </p:sp>
      <p:sp>
        <p:nvSpPr>
          <p:cNvPr id="20486" name="Text Box 7">
            <a:extLst>
              <a:ext uri="{FF2B5EF4-FFF2-40B4-BE49-F238E27FC236}">
                <a16:creationId xmlns:a16="http://schemas.microsoft.com/office/drawing/2014/main" id="{B52F5F88-FC35-46D9-9FB9-94D9684282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6500" y="2405063"/>
            <a:ext cx="2133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>
                <a:solidFill>
                  <a:schemeClr val="bg2"/>
                </a:solidFill>
              </a:rPr>
              <a:t>   </a:t>
            </a:r>
            <a:r>
              <a:rPr lang="de-DE" altLang="de-DE">
                <a:solidFill>
                  <a:schemeClr val="bg1"/>
                </a:solidFill>
              </a:rPr>
              <a:t>Mittelschule</a:t>
            </a:r>
          </a:p>
        </p:txBody>
      </p:sp>
      <p:sp>
        <p:nvSpPr>
          <p:cNvPr id="20487" name="Text Box 8">
            <a:extLst>
              <a:ext uri="{FF2B5EF4-FFF2-40B4-BE49-F238E27FC236}">
                <a16:creationId xmlns:a16="http://schemas.microsoft.com/office/drawing/2014/main" id="{B9BE9BF9-7BED-415C-AC56-06E8378EC3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7738" y="2409825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/>
              <a:t>   </a:t>
            </a:r>
            <a:r>
              <a:rPr lang="de-DE" altLang="de-DE">
                <a:solidFill>
                  <a:schemeClr val="bg1"/>
                </a:solidFill>
              </a:rPr>
              <a:t>Realschule</a:t>
            </a:r>
          </a:p>
        </p:txBody>
      </p:sp>
      <p:sp>
        <p:nvSpPr>
          <p:cNvPr id="34825" name="Text Box 9">
            <a:extLst>
              <a:ext uri="{FF2B5EF4-FFF2-40B4-BE49-F238E27FC236}">
                <a16:creationId xmlns:a16="http://schemas.microsoft.com/office/drawing/2014/main" id="{0497384E-711E-4746-A3AC-8EC4B3EF9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213" y="5497513"/>
            <a:ext cx="1828800" cy="7127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1600" b="1">
                <a:solidFill>
                  <a:schemeClr val="bg1"/>
                </a:solidFill>
              </a:rPr>
              <a:t>bis 2,33</a:t>
            </a:r>
          </a:p>
          <a:p>
            <a:pPr algn="ctr" eaLnBrk="1" hangingPunct="1">
              <a:spcBef>
                <a:spcPct val="50000"/>
              </a:spcBef>
            </a:pPr>
            <a:r>
              <a:rPr lang="de-DE" altLang="de-DE" sz="1600" b="1">
                <a:solidFill>
                  <a:schemeClr val="bg1"/>
                </a:solidFill>
              </a:rPr>
              <a:t>D,M,HSU</a:t>
            </a:r>
          </a:p>
        </p:txBody>
      </p:sp>
      <p:sp>
        <p:nvSpPr>
          <p:cNvPr id="34826" name="Text Box 10">
            <a:extLst>
              <a:ext uri="{FF2B5EF4-FFF2-40B4-BE49-F238E27FC236}">
                <a16:creationId xmlns:a16="http://schemas.microsoft.com/office/drawing/2014/main" id="{4C0F98AC-D682-43B1-947A-E7C6979857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0088" y="4945063"/>
            <a:ext cx="1524000" cy="4064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2000">
                <a:solidFill>
                  <a:schemeClr val="bg1"/>
                </a:solidFill>
              </a:rPr>
              <a:t>geeignet</a:t>
            </a:r>
          </a:p>
        </p:txBody>
      </p:sp>
      <p:sp>
        <p:nvSpPr>
          <p:cNvPr id="34827" name="Line 11">
            <a:extLst>
              <a:ext uri="{FF2B5EF4-FFF2-40B4-BE49-F238E27FC236}">
                <a16:creationId xmlns:a16="http://schemas.microsoft.com/office/drawing/2014/main" id="{0F1AD4D9-760F-4427-A5C2-10D9D112308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00188" y="3135313"/>
            <a:ext cx="9525" cy="1760537"/>
          </a:xfrm>
          <a:prstGeom prst="line">
            <a:avLst/>
          </a:prstGeom>
          <a:noFill/>
          <a:ln w="222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835" name="Line 19">
            <a:extLst>
              <a:ext uri="{FF2B5EF4-FFF2-40B4-BE49-F238E27FC236}">
                <a16:creationId xmlns:a16="http://schemas.microsoft.com/office/drawing/2014/main" id="{CD2DEE13-248F-4D3E-AA04-C1C03479604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95475" y="3151188"/>
            <a:ext cx="1827213" cy="1682750"/>
          </a:xfrm>
          <a:prstGeom prst="line">
            <a:avLst/>
          </a:prstGeom>
          <a:noFill/>
          <a:ln w="2222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839" name="Text Box 23">
            <a:extLst>
              <a:ext uri="{FF2B5EF4-FFF2-40B4-BE49-F238E27FC236}">
                <a16:creationId xmlns:a16="http://schemas.microsoft.com/office/drawing/2014/main" id="{890C9835-2563-44C5-84FB-F9EA1B198B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8863" y="5461000"/>
            <a:ext cx="1828800" cy="71278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1600" b="1">
                <a:solidFill>
                  <a:schemeClr val="bg1"/>
                </a:solidFill>
              </a:rPr>
              <a:t>bis 2,66</a:t>
            </a:r>
          </a:p>
          <a:p>
            <a:pPr algn="ctr" eaLnBrk="1" hangingPunct="1">
              <a:spcBef>
                <a:spcPct val="50000"/>
              </a:spcBef>
            </a:pPr>
            <a:r>
              <a:rPr lang="de-DE" altLang="de-DE" sz="1600" b="1">
                <a:solidFill>
                  <a:schemeClr val="bg1"/>
                </a:solidFill>
              </a:rPr>
              <a:t>D,M,HSU</a:t>
            </a:r>
          </a:p>
        </p:txBody>
      </p:sp>
      <p:sp>
        <p:nvSpPr>
          <p:cNvPr id="34840" name="Text Box 24">
            <a:extLst>
              <a:ext uri="{FF2B5EF4-FFF2-40B4-BE49-F238E27FC236}">
                <a16:creationId xmlns:a16="http://schemas.microsoft.com/office/drawing/2014/main" id="{CFCA5EFA-8720-405F-A96B-B09AF4AAD5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9838" y="4906963"/>
            <a:ext cx="1524000" cy="4064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2000">
                <a:solidFill>
                  <a:schemeClr val="bg1"/>
                </a:solidFill>
              </a:rPr>
              <a:t>geeignet</a:t>
            </a:r>
          </a:p>
        </p:txBody>
      </p:sp>
      <p:sp>
        <p:nvSpPr>
          <p:cNvPr id="34844" name="Text Box 28">
            <a:extLst>
              <a:ext uri="{FF2B5EF4-FFF2-40B4-BE49-F238E27FC236}">
                <a16:creationId xmlns:a16="http://schemas.microsoft.com/office/drawing/2014/main" id="{9C98FC95-5F1F-4F01-A369-4962639736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77025" y="5472113"/>
            <a:ext cx="1600200" cy="7127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1600" b="1">
                <a:solidFill>
                  <a:schemeClr val="bg1"/>
                </a:solidFill>
              </a:rPr>
              <a:t>ab 3,00</a:t>
            </a:r>
          </a:p>
          <a:p>
            <a:pPr algn="ctr" eaLnBrk="1" hangingPunct="1">
              <a:spcBef>
                <a:spcPct val="50000"/>
              </a:spcBef>
            </a:pPr>
            <a:r>
              <a:rPr lang="de-DE" altLang="de-DE" sz="1600" b="1">
                <a:solidFill>
                  <a:schemeClr val="bg1"/>
                </a:solidFill>
              </a:rPr>
              <a:t>D,M,HSU</a:t>
            </a:r>
          </a:p>
        </p:txBody>
      </p:sp>
      <p:sp>
        <p:nvSpPr>
          <p:cNvPr id="34853" name="Text Box 37">
            <a:extLst>
              <a:ext uri="{FF2B5EF4-FFF2-40B4-BE49-F238E27FC236}">
                <a16:creationId xmlns:a16="http://schemas.microsoft.com/office/drawing/2014/main" id="{858FA15E-5A55-442C-A14D-3E6FF1E86E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4825" y="4914900"/>
            <a:ext cx="1295400" cy="4064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2000">
                <a:solidFill>
                  <a:schemeClr val="bg1"/>
                </a:solidFill>
              </a:rPr>
              <a:t>geeignet</a:t>
            </a:r>
          </a:p>
        </p:txBody>
      </p:sp>
      <p:sp>
        <p:nvSpPr>
          <p:cNvPr id="34854" name="Line 38">
            <a:extLst>
              <a:ext uri="{FF2B5EF4-FFF2-40B4-BE49-F238E27FC236}">
                <a16:creationId xmlns:a16="http://schemas.microsoft.com/office/drawing/2014/main" id="{367509E6-93A1-441C-9852-A0D7513D59B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510463" y="3306763"/>
            <a:ext cx="1587" cy="1498600"/>
          </a:xfrm>
          <a:prstGeom prst="line">
            <a:avLst/>
          </a:prstGeom>
          <a:noFill/>
          <a:ln w="2222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497" name="Rectangle 46">
            <a:extLst>
              <a:ext uri="{FF2B5EF4-FFF2-40B4-BE49-F238E27FC236}">
                <a16:creationId xmlns:a16="http://schemas.microsoft.com/office/drawing/2014/main" id="{48B0CF6F-B8E7-4C57-A4CA-FDBA2D7441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290638"/>
            <a:ext cx="86947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b="1">
                <a:solidFill>
                  <a:srgbClr val="002060"/>
                </a:solidFill>
              </a:rPr>
              <a:t>Übertrittsbedingungen von Jgst. 4 in Jgst. 5 im Überblick</a:t>
            </a:r>
          </a:p>
        </p:txBody>
      </p:sp>
      <p:sp>
        <p:nvSpPr>
          <p:cNvPr id="20498" name="Line 50">
            <a:extLst>
              <a:ext uri="{FF2B5EF4-FFF2-40B4-BE49-F238E27FC236}">
                <a16:creationId xmlns:a16="http://schemas.microsoft.com/office/drawing/2014/main" id="{60425BB8-F60F-4FAE-BD10-94A6E34F2BC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48263" y="3068638"/>
            <a:ext cx="1871662" cy="15843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wrap="none">
            <a:spAutoFit/>
          </a:bodyPr>
          <a:lstStyle/>
          <a:p>
            <a:endParaRPr lang="de-DE"/>
          </a:p>
        </p:txBody>
      </p:sp>
      <p:sp>
        <p:nvSpPr>
          <p:cNvPr id="34867" name="Line 51">
            <a:extLst>
              <a:ext uri="{FF2B5EF4-FFF2-40B4-BE49-F238E27FC236}">
                <a16:creationId xmlns:a16="http://schemas.microsoft.com/office/drawing/2014/main" id="{8D546CD7-1BB7-43B2-A8A0-78CD0DC3545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67275" y="3233738"/>
            <a:ext cx="1876425" cy="1482725"/>
          </a:xfrm>
          <a:prstGeom prst="line">
            <a:avLst/>
          </a:prstGeom>
          <a:noFill/>
          <a:ln w="2222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34868" name="Line 52">
            <a:extLst>
              <a:ext uri="{FF2B5EF4-FFF2-40B4-BE49-F238E27FC236}">
                <a16:creationId xmlns:a16="http://schemas.microsoft.com/office/drawing/2014/main" id="{57724095-DE25-4555-9EA9-F5ED47A561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36800" y="3078163"/>
            <a:ext cx="3949700" cy="1878012"/>
          </a:xfrm>
          <a:prstGeom prst="line">
            <a:avLst/>
          </a:prstGeom>
          <a:noFill/>
          <a:ln w="2222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34870" name="Line 54">
            <a:extLst>
              <a:ext uri="{FF2B5EF4-FFF2-40B4-BE49-F238E27FC236}">
                <a16:creationId xmlns:a16="http://schemas.microsoft.com/office/drawing/2014/main" id="{8B7E5388-4468-473D-ACD7-47A5B159AFC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3281363"/>
            <a:ext cx="0" cy="1470025"/>
          </a:xfrm>
          <a:prstGeom prst="line">
            <a:avLst/>
          </a:prstGeom>
          <a:noFill/>
          <a:ln w="2222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5" grpId="0" animBg="1" autoUpdateAnimBg="0"/>
      <p:bldP spid="34826" grpId="0" animBg="1" autoUpdateAnimBg="0"/>
      <p:bldP spid="34839" grpId="0" animBg="1" autoUpdateAnimBg="0"/>
      <p:bldP spid="34840" grpId="0" animBg="1" autoUpdateAnimBg="0"/>
      <p:bldP spid="34844" grpId="0" animBg="1" autoUpdateAnimBg="0"/>
      <p:bldP spid="34853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">
            <a:extLst>
              <a:ext uri="{FF2B5EF4-FFF2-40B4-BE49-F238E27FC236}">
                <a16:creationId xmlns:a16="http://schemas.microsoft.com/office/drawing/2014/main" id="{36D3EEF1-C078-4766-A7A6-2032AF434B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7275" y="2057400"/>
            <a:ext cx="77533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de-DE" altLang="de-DE" sz="2800">
                <a:solidFill>
                  <a:schemeClr val="bg1"/>
                </a:solidFill>
              </a:rPr>
              <a:t>in den Fächern </a:t>
            </a:r>
            <a:r>
              <a:rPr lang="de-DE" altLang="de-DE" sz="2800" b="1">
                <a:solidFill>
                  <a:schemeClr val="bg1"/>
                </a:solidFill>
              </a:rPr>
              <a:t>Deutsch</a:t>
            </a:r>
            <a:r>
              <a:rPr lang="de-DE" altLang="de-DE" sz="2800">
                <a:solidFill>
                  <a:schemeClr val="bg1"/>
                </a:solidFill>
              </a:rPr>
              <a:t> und </a:t>
            </a:r>
            <a:r>
              <a:rPr lang="de-DE" altLang="de-DE" sz="2800" b="1">
                <a:solidFill>
                  <a:schemeClr val="bg1"/>
                </a:solidFill>
              </a:rPr>
              <a:t>Mathematik</a:t>
            </a:r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AC48C35A-8551-4E6B-865D-1F98592645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2667000"/>
            <a:ext cx="7505700" cy="11604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457200" indent="-457200" eaLnBrk="1" hangingPunct="1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de-DE" sz="2800" b="1" dirty="0">
                <a:solidFill>
                  <a:schemeClr val="bg1"/>
                </a:solidFill>
                <a:latin typeface="Arial" charset="0"/>
              </a:rPr>
              <a:t>mündliche</a:t>
            </a:r>
            <a:r>
              <a:rPr lang="de-DE" sz="2800" dirty="0">
                <a:solidFill>
                  <a:schemeClr val="bg1"/>
                </a:solidFill>
                <a:latin typeface="Arial" charset="0"/>
              </a:rPr>
              <a:t> und </a:t>
            </a:r>
            <a:r>
              <a:rPr lang="de-DE" sz="2800" b="1" dirty="0">
                <a:solidFill>
                  <a:schemeClr val="bg1"/>
                </a:solidFill>
                <a:latin typeface="Arial" charset="0"/>
              </a:rPr>
              <a:t>schriftliche</a:t>
            </a:r>
            <a:r>
              <a:rPr lang="de-DE" sz="2800" dirty="0">
                <a:solidFill>
                  <a:schemeClr val="bg1"/>
                </a:solidFill>
                <a:latin typeface="Arial" charset="0"/>
              </a:rPr>
              <a:t> 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  <a:defRPr/>
            </a:pPr>
            <a:r>
              <a:rPr lang="de-DE" sz="2800" dirty="0">
                <a:solidFill>
                  <a:schemeClr val="bg1"/>
                </a:solidFill>
                <a:latin typeface="Arial" charset="0"/>
              </a:rPr>
              <a:t>     Leistungserhebungen</a:t>
            </a:r>
          </a:p>
        </p:txBody>
      </p:sp>
      <p:sp>
        <p:nvSpPr>
          <p:cNvPr id="77828" name="Rectangle 4">
            <a:extLst>
              <a:ext uri="{FF2B5EF4-FFF2-40B4-BE49-F238E27FC236}">
                <a16:creationId xmlns:a16="http://schemas.microsoft.com/office/drawing/2014/main" id="{DD0397BC-0DD0-4FD0-9853-A3F9B2975F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275" y="3886200"/>
            <a:ext cx="6008688" cy="116998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marL="457200" indent="-457200" eaLnBrk="1" hangingPunct="1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de-DE" sz="2800" dirty="0">
                <a:solidFill>
                  <a:schemeClr val="bg1"/>
                </a:solidFill>
                <a:latin typeface="Arial" charset="0"/>
              </a:rPr>
              <a:t>schriftliche Leistungserhebungen 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  <a:defRPr/>
            </a:pPr>
            <a:r>
              <a:rPr lang="de-DE" sz="2800" b="1" dirty="0">
                <a:solidFill>
                  <a:schemeClr val="bg1"/>
                </a:solidFill>
                <a:latin typeface="Arial" charset="0"/>
              </a:rPr>
              <a:t>     landesweit einheitlich</a:t>
            </a:r>
          </a:p>
        </p:txBody>
      </p:sp>
      <p:sp>
        <p:nvSpPr>
          <p:cNvPr id="21509" name="Rectangle 6">
            <a:extLst>
              <a:ext uri="{FF2B5EF4-FFF2-40B4-BE49-F238E27FC236}">
                <a16:creationId xmlns:a16="http://schemas.microsoft.com/office/drawing/2014/main" id="{83D56462-F2A0-45E9-905C-FC21C8915B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75" y="1196975"/>
            <a:ext cx="43195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b="1">
                <a:solidFill>
                  <a:srgbClr val="002060"/>
                </a:solidFill>
              </a:rPr>
              <a:t>Probeunterricht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ADE7AF7-099F-4238-9A43-36C5FDCAF5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5197475"/>
            <a:ext cx="75057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de-DE" altLang="de-DE" sz="2800">
                <a:solidFill>
                  <a:schemeClr val="bg1"/>
                </a:solidFill>
              </a:rPr>
              <a:t>durchgeführt von Lehrkräften der          weiterführenden Schulen; Dauer: </a:t>
            </a:r>
            <a:r>
              <a:rPr lang="de-DE" altLang="de-DE" sz="2800" b="1">
                <a:solidFill>
                  <a:schemeClr val="bg1"/>
                </a:solidFill>
              </a:rPr>
              <a:t>3 Tage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/>
      <p:bldP spid="77827" grpId="0"/>
      <p:bldP spid="77828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>
            <a:extLst>
              <a:ext uri="{FF2B5EF4-FFF2-40B4-BE49-F238E27FC236}">
                <a16:creationId xmlns:a16="http://schemas.microsoft.com/office/drawing/2014/main" id="{ADBECC5A-8C80-4031-A420-14C6679ADE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75" y="1196975"/>
            <a:ext cx="43195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800" b="1">
                <a:solidFill>
                  <a:srgbClr val="002060"/>
                </a:solidFill>
              </a:rPr>
              <a:t>Probeunterricht</a:t>
            </a:r>
          </a:p>
        </p:txBody>
      </p:sp>
      <p:sp>
        <p:nvSpPr>
          <p:cNvPr id="92167" name="Rectangle 7">
            <a:extLst>
              <a:ext uri="{FF2B5EF4-FFF2-40B4-BE49-F238E27FC236}">
                <a16:creationId xmlns:a16="http://schemas.microsoft.com/office/drawing/2014/main" id="{F930F05C-6CFF-4B1A-85CF-6D61C3DB62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209800"/>
            <a:ext cx="799306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de-DE" altLang="de-DE" sz="2800">
                <a:solidFill>
                  <a:schemeClr val="bg1"/>
                </a:solidFill>
              </a:rPr>
              <a:t>Probeunterricht ist bestanden, wenn in dem                                                   einen Fach mindestens die </a:t>
            </a:r>
            <a:r>
              <a:rPr lang="de-DE" altLang="de-DE" sz="2800" b="1">
                <a:solidFill>
                  <a:schemeClr val="bg1"/>
                </a:solidFill>
              </a:rPr>
              <a:t>Note 3</a:t>
            </a:r>
            <a:r>
              <a:rPr lang="de-DE" altLang="de-DE" sz="2800">
                <a:solidFill>
                  <a:schemeClr val="bg1"/>
                </a:solidFill>
              </a:rPr>
              <a:t> und in dem anderen Fach mindestens die </a:t>
            </a:r>
            <a:r>
              <a:rPr lang="de-DE" altLang="de-DE" sz="2800" b="1">
                <a:solidFill>
                  <a:schemeClr val="bg1"/>
                </a:solidFill>
              </a:rPr>
              <a:t>Note 4</a:t>
            </a:r>
            <a:r>
              <a:rPr lang="de-DE" altLang="de-DE" sz="2800">
                <a:solidFill>
                  <a:schemeClr val="bg1"/>
                </a:solidFill>
              </a:rPr>
              <a:t> erreicht wurde.</a:t>
            </a:r>
          </a:p>
        </p:txBody>
      </p:sp>
      <p:sp>
        <p:nvSpPr>
          <p:cNvPr id="92168" name="Rectangle 8">
            <a:extLst>
              <a:ext uri="{FF2B5EF4-FFF2-40B4-BE49-F238E27FC236}">
                <a16:creationId xmlns:a16="http://schemas.microsoft.com/office/drawing/2014/main" id="{984C30FF-C000-44D5-9715-28CC96DBB1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4225925"/>
            <a:ext cx="7481887" cy="955675"/>
          </a:xfrm>
          <a:prstGeom prst="rect">
            <a:avLst/>
          </a:prstGeom>
          <a:noFill/>
          <a:ln>
            <a:noFill/>
          </a:ln>
        </p:spPr>
        <p:txBody>
          <a:bodyPr wrap="none" anchor="ctr">
            <a:spAutoFit/>
          </a:bodyPr>
          <a:lstStyle/>
          <a:p>
            <a:pPr marL="457200" indent="-457200" eaLnBrk="1" hangingPunct="1">
              <a:buFont typeface="Arial" pitchFamily="34" charset="0"/>
              <a:buChar char="•"/>
              <a:defRPr/>
            </a:pPr>
            <a:r>
              <a:rPr lang="de-DE" sz="2800" dirty="0">
                <a:solidFill>
                  <a:schemeClr val="bg1"/>
                </a:solidFill>
                <a:latin typeface="Arial" charset="0"/>
              </a:rPr>
              <a:t>Bei den </a:t>
            </a:r>
            <a:r>
              <a:rPr lang="de-DE" sz="2800" b="1" dirty="0">
                <a:solidFill>
                  <a:schemeClr val="bg1"/>
                </a:solidFill>
                <a:latin typeface="Arial" charset="0"/>
              </a:rPr>
              <a:t>Noten 4 und 4</a:t>
            </a:r>
            <a:r>
              <a:rPr lang="de-DE" sz="2800" dirty="0">
                <a:solidFill>
                  <a:schemeClr val="bg1"/>
                </a:solidFill>
                <a:latin typeface="Arial" charset="0"/>
              </a:rPr>
              <a:t> im Probeunterricht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de-DE" sz="2800" dirty="0">
                <a:solidFill>
                  <a:schemeClr val="bg1"/>
                </a:solidFill>
                <a:latin typeface="Arial" charset="0"/>
              </a:rPr>
              <a:t>     entscheiden die Erziehungsberechtigten.</a:t>
            </a:r>
            <a:r>
              <a:rPr lang="de-DE" sz="2800" dirty="0">
                <a:solidFill>
                  <a:schemeClr val="tx1"/>
                </a:solidFill>
                <a:latin typeface="Arial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7" grpId="0"/>
      <p:bldP spid="9216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3">
            <a:extLst>
              <a:ext uri="{FF2B5EF4-FFF2-40B4-BE49-F238E27FC236}">
                <a16:creationId xmlns:a16="http://schemas.microsoft.com/office/drawing/2014/main" id="{8205F87B-F08A-4BE5-B801-1D3304A3B9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3625" y="3344863"/>
            <a:ext cx="663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CC00"/>
              </a:buClr>
              <a:buFont typeface="Wingdings" panose="05000000000000000000" pitchFamily="2" charset="2"/>
              <a:buNone/>
            </a:pPr>
            <a:endParaRPr lang="de-DE" altLang="de-DE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57" name="Text Box 5">
            <a:extLst>
              <a:ext uri="{FF2B5EF4-FFF2-40B4-BE49-F238E27FC236}">
                <a16:creationId xmlns:a16="http://schemas.microsoft.com/office/drawing/2014/main" id="{5C126CFF-6BDE-48C7-AAFA-837A61AC6F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338" y="2024063"/>
            <a:ext cx="7696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FFCC00"/>
              </a:buClr>
              <a:buFont typeface="Wingdings" panose="05000000000000000000" pitchFamily="2" charset="2"/>
              <a:buNone/>
            </a:pPr>
            <a:r>
              <a:rPr lang="de-DE" altLang="de-DE">
                <a:solidFill>
                  <a:schemeClr val="bg1"/>
                </a:solidFill>
              </a:rPr>
              <a:t>Anmeldung 5. Klasse Realschule oder Gymnasium:</a:t>
            </a:r>
          </a:p>
        </p:txBody>
      </p:sp>
      <p:sp>
        <p:nvSpPr>
          <p:cNvPr id="23564" name="Text Box 12">
            <a:extLst>
              <a:ext uri="{FF2B5EF4-FFF2-40B4-BE49-F238E27FC236}">
                <a16:creationId xmlns:a16="http://schemas.microsoft.com/office/drawing/2014/main" id="{9A2C71F4-A2CF-402D-9DA1-3AB106867A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030663"/>
            <a:ext cx="678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>
                <a:solidFill>
                  <a:schemeClr val="bg1"/>
                </a:solidFill>
              </a:rPr>
              <a:t>Probeunterricht Realschule oder Gymnasium:</a:t>
            </a:r>
          </a:p>
        </p:txBody>
      </p:sp>
      <p:sp>
        <p:nvSpPr>
          <p:cNvPr id="23566" name="Rectangle 14">
            <a:extLst>
              <a:ext uri="{FF2B5EF4-FFF2-40B4-BE49-F238E27FC236}">
                <a16:creationId xmlns:a16="http://schemas.microsoft.com/office/drawing/2014/main" id="{268C04CD-8CF6-43FA-80FB-1C5DD3D148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75" y="4787900"/>
            <a:ext cx="4413250" cy="685800"/>
          </a:xfrm>
          <a:prstGeom prst="rect">
            <a:avLst/>
          </a:prstGeom>
          <a:solidFill>
            <a:srgbClr val="FFCC66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>
                <a:solidFill>
                  <a:srgbClr val="FF0000"/>
                </a:solidFill>
              </a:rPr>
              <a:t>17. – 19. Mai 2022</a:t>
            </a:r>
          </a:p>
        </p:txBody>
      </p:sp>
      <p:sp>
        <p:nvSpPr>
          <p:cNvPr id="23567" name="Rectangle 15">
            <a:extLst>
              <a:ext uri="{FF2B5EF4-FFF2-40B4-BE49-F238E27FC236}">
                <a16:creationId xmlns:a16="http://schemas.microsoft.com/office/drawing/2014/main" id="{5190BB87-1B3F-4B27-A7A5-21A5F80569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8650" y="2832100"/>
            <a:ext cx="2667000" cy="685800"/>
          </a:xfrm>
          <a:prstGeom prst="rect">
            <a:avLst/>
          </a:prstGeom>
          <a:solidFill>
            <a:srgbClr val="FFCC66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>
                <a:solidFill>
                  <a:srgbClr val="FF0000"/>
                </a:solidFill>
              </a:rPr>
              <a:t>09. – 13. Mai 2022</a:t>
            </a:r>
          </a:p>
        </p:txBody>
      </p:sp>
      <p:sp>
        <p:nvSpPr>
          <p:cNvPr id="23559" name="Rectangle 18">
            <a:extLst>
              <a:ext uri="{FF2B5EF4-FFF2-40B4-BE49-F238E27FC236}">
                <a16:creationId xmlns:a16="http://schemas.microsoft.com/office/drawing/2014/main" id="{A263AD31-E8B7-4D77-A10C-C6211F662E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75" y="1196975"/>
            <a:ext cx="4608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b="1">
                <a:solidFill>
                  <a:srgbClr val="002060"/>
                </a:solidFill>
              </a:rPr>
              <a:t>Termine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 autoUpdateAnimBg="0"/>
      <p:bldP spid="23564" grpId="0" autoUpdateAnimBg="0"/>
      <p:bldP spid="23566" grpId="0" animBg="1" autoUpdateAnimBg="0"/>
      <p:bldP spid="23567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6">
            <a:extLst>
              <a:ext uri="{FF2B5EF4-FFF2-40B4-BE49-F238E27FC236}">
                <a16:creationId xmlns:a16="http://schemas.microsoft.com/office/drawing/2014/main" id="{2F731B0B-5A5D-4B02-98F0-F9A9FC8450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2924175"/>
            <a:ext cx="74882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de-DE" altLang="de-DE" sz="1600">
              <a:solidFill>
                <a:schemeClr val="tx1"/>
              </a:solidFill>
            </a:endParaRPr>
          </a:p>
        </p:txBody>
      </p:sp>
      <p:sp>
        <p:nvSpPr>
          <p:cNvPr id="24579" name="Text Box 7">
            <a:extLst>
              <a:ext uri="{FF2B5EF4-FFF2-40B4-BE49-F238E27FC236}">
                <a16:creationId xmlns:a16="http://schemas.microsoft.com/office/drawing/2014/main" id="{F1B94474-1C6B-4F66-89EC-8838495D30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163" y="1992313"/>
            <a:ext cx="7416800" cy="415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2000" b="1">
                <a:solidFill>
                  <a:schemeClr val="bg1"/>
                </a:solidFill>
              </a:rPr>
              <a:t>GrSO § 6 (6): </a:t>
            </a:r>
          </a:p>
          <a:p>
            <a:pPr algn="just" eaLnBrk="1" hangingPunct="1">
              <a:spcBef>
                <a:spcPct val="30000"/>
              </a:spcBef>
            </a:pPr>
            <a:r>
              <a:rPr lang="de-DE" altLang="de-DE" sz="2000">
                <a:solidFill>
                  <a:schemeClr val="accent2"/>
                </a:solidFill>
              </a:rPr>
              <a:t>Schüler mit nichtdeutscher Muttersprache, </a:t>
            </a:r>
            <a:r>
              <a:rPr lang="de-DE" altLang="de-DE" sz="2000">
                <a:solidFill>
                  <a:schemeClr val="bg1"/>
                </a:solidFill>
              </a:rPr>
              <a:t>können mit einem Notendurchschnitt von </a:t>
            </a:r>
            <a:r>
              <a:rPr lang="de-DE" altLang="de-DE" sz="2000">
                <a:solidFill>
                  <a:srgbClr val="FF0000"/>
                </a:solidFill>
              </a:rPr>
              <a:t>3,33</a:t>
            </a:r>
            <a:r>
              <a:rPr lang="de-DE" altLang="de-DE" sz="2000">
                <a:solidFill>
                  <a:schemeClr val="bg1"/>
                </a:solidFill>
              </a:rPr>
              <a:t> an eine Realschule oder ein Gym-nasium wechseln, wenn</a:t>
            </a:r>
          </a:p>
          <a:p>
            <a:pPr algn="just" eaLnBrk="1" hangingPunct="1">
              <a:spcBef>
                <a:spcPct val="30000"/>
              </a:spcBef>
            </a:pPr>
            <a:r>
              <a:rPr lang="de-DE" altLang="de-DE" sz="2000">
                <a:solidFill>
                  <a:schemeClr val="bg1"/>
                </a:solidFill>
              </a:rPr>
              <a:t>1. die Aufnahme an eine deutsche Schule </a:t>
            </a:r>
            <a:r>
              <a:rPr lang="de-DE" altLang="de-DE" sz="2000" b="1">
                <a:solidFill>
                  <a:schemeClr val="bg1"/>
                </a:solidFill>
              </a:rPr>
              <a:t>nach</a:t>
            </a:r>
            <a:r>
              <a:rPr lang="de-DE" altLang="de-DE" sz="2000">
                <a:solidFill>
                  <a:schemeClr val="bg1"/>
                </a:solidFill>
              </a:rPr>
              <a:t> Jahrgangsstufe 	1 erfolgte </a:t>
            </a:r>
            <a:r>
              <a:rPr lang="de-DE" altLang="de-DE" sz="2000" u="sng">
                <a:solidFill>
                  <a:schemeClr val="bg1"/>
                </a:solidFill>
              </a:rPr>
              <a:t>und</a:t>
            </a:r>
          </a:p>
          <a:p>
            <a:pPr algn="just" eaLnBrk="1" hangingPunct="1">
              <a:spcBef>
                <a:spcPct val="30000"/>
              </a:spcBef>
            </a:pPr>
            <a:r>
              <a:rPr lang="de-DE" altLang="de-DE" sz="2000">
                <a:solidFill>
                  <a:schemeClr val="bg1"/>
                </a:solidFill>
              </a:rPr>
              <a:t>2. eine Jahresfortgangsnote im Fach Deutsch (nicht DaZ!) 	erteilt wurde </a:t>
            </a:r>
            <a:r>
              <a:rPr lang="de-DE" altLang="de-DE" sz="2000" u="sng">
                <a:solidFill>
                  <a:schemeClr val="bg1"/>
                </a:solidFill>
              </a:rPr>
              <a:t>und</a:t>
            </a:r>
          </a:p>
          <a:p>
            <a:pPr algn="just" eaLnBrk="1" hangingPunct="1">
              <a:spcBef>
                <a:spcPct val="30000"/>
              </a:spcBef>
            </a:pPr>
            <a:r>
              <a:rPr lang="de-DE" altLang="de-DE" sz="2000">
                <a:solidFill>
                  <a:schemeClr val="bg1"/>
                </a:solidFill>
              </a:rPr>
              <a:t>3. die entsprechende Eignung dadurch festgestellt wurde, dass 	der Notendurchschnitt auf Grund von noch behebbar 	erscheinenden Mängeln in der deutschen Sprache nicht 	erreicht wurde.</a:t>
            </a:r>
          </a:p>
        </p:txBody>
      </p:sp>
      <p:sp>
        <p:nvSpPr>
          <p:cNvPr id="24580" name="Rectangle 9">
            <a:extLst>
              <a:ext uri="{FF2B5EF4-FFF2-40B4-BE49-F238E27FC236}">
                <a16:creationId xmlns:a16="http://schemas.microsoft.com/office/drawing/2014/main" id="{B1C9A6A8-1FD6-4298-9399-E4232BB769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75" y="1196975"/>
            <a:ext cx="43195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800" b="1">
                <a:solidFill>
                  <a:srgbClr val="002060"/>
                </a:solidFill>
              </a:rPr>
              <a:t>Übertrittsbedingungen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>
            <a:extLst>
              <a:ext uri="{FF2B5EF4-FFF2-40B4-BE49-F238E27FC236}">
                <a16:creationId xmlns:a16="http://schemas.microsoft.com/office/drawing/2014/main" id="{6D99FAB5-9513-4E7B-BC88-73DAA21644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338" y="2036763"/>
            <a:ext cx="8153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800">
                <a:solidFill>
                  <a:schemeClr val="bg1"/>
                </a:solidFill>
              </a:rPr>
              <a:t>von der 5. Klasse Mittelschule  ins </a:t>
            </a:r>
            <a:r>
              <a:rPr lang="de-DE" altLang="de-DE" sz="2800">
                <a:solidFill>
                  <a:srgbClr val="FF3300"/>
                </a:solidFill>
              </a:rPr>
              <a:t>Gymnasium</a:t>
            </a:r>
            <a:r>
              <a:rPr lang="de-DE" altLang="de-DE" sz="3200">
                <a:solidFill>
                  <a:srgbClr val="FF3300"/>
                </a:solidFill>
              </a:rPr>
              <a:t> </a:t>
            </a:r>
          </a:p>
        </p:txBody>
      </p:sp>
      <p:graphicFrame>
        <p:nvGraphicFramePr>
          <p:cNvPr id="53320" name="Group 72">
            <a:extLst>
              <a:ext uri="{FF2B5EF4-FFF2-40B4-BE49-F238E27FC236}">
                <a16:creationId xmlns:a16="http://schemas.microsoft.com/office/drawing/2014/main" id="{9B54CBB6-C4AF-4804-A9D9-8121CC74D976}"/>
              </a:ext>
            </a:extLst>
          </p:cNvPr>
          <p:cNvGraphicFramePr>
            <a:graphicFrameLocks noGrp="1"/>
          </p:cNvGraphicFramePr>
          <p:nvPr/>
        </p:nvGraphicFramePr>
        <p:xfrm>
          <a:off x="708025" y="2935288"/>
          <a:ext cx="8137525" cy="2987675"/>
        </p:xfrm>
        <a:graphic>
          <a:graphicData uri="http://schemas.openxmlformats.org/drawingml/2006/table">
            <a:tbl>
              <a:tblPr/>
              <a:tblGrid>
                <a:gridCol w="1800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39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13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98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von der </a:t>
                      </a:r>
                      <a:r>
                        <a:rPr kumimoji="0" lang="de-D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5. Klasse </a:t>
                      </a: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MS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 die </a:t>
                      </a:r>
                      <a:r>
                        <a:rPr kumimoji="0" lang="de-D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5. Klasse</a:t>
                      </a: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de-DE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Gym</a:t>
                      </a:r>
                      <a:endParaRPr kumimoji="0" lang="de-D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Jahreszeugnis D,M :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Durchschnitt bis 2,0 uneingeschränkter Übertritt;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bei Durchschnitt &gt; 2,0 in Ausnahmen Härtefallregelung (über Lehrerkonferenz)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89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von der </a:t>
                      </a:r>
                      <a:r>
                        <a:rPr kumimoji="0" lang="de-D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5. Klasse </a:t>
                      </a: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MS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 die </a:t>
                      </a:r>
                      <a:r>
                        <a:rPr kumimoji="0" lang="de-D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6. Klasse</a:t>
                      </a: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de-DE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Gym</a:t>
                      </a:r>
                      <a:endParaRPr kumimoji="0" lang="de-D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Übertritt möglich nach bestandener Aufnahmeprüfung mit Probezeit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5617" name="Rectangle 68">
            <a:extLst>
              <a:ext uri="{FF2B5EF4-FFF2-40B4-BE49-F238E27FC236}">
                <a16:creationId xmlns:a16="http://schemas.microsoft.com/office/drawing/2014/main" id="{91E2F5CE-EF66-4E73-83F3-E1EA58F62E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0675" y="1196975"/>
            <a:ext cx="53578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b="1">
                <a:solidFill>
                  <a:srgbClr val="002060"/>
                </a:solidFill>
              </a:rPr>
              <a:t>Weitere Übertrittsbedingungen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>
            <a:extLst>
              <a:ext uri="{FF2B5EF4-FFF2-40B4-BE49-F238E27FC236}">
                <a16:creationId xmlns:a16="http://schemas.microsoft.com/office/drawing/2014/main" id="{DF8A7729-AF5F-4C78-BA1E-FE6CC054BC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752600"/>
            <a:ext cx="83629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320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r>
              <a:rPr lang="de-DE" altLang="de-DE" sz="2800">
                <a:solidFill>
                  <a:schemeClr val="bg1"/>
                </a:solidFill>
              </a:rPr>
              <a:t>von der 5. Klasse Mittelschule in die </a:t>
            </a:r>
            <a:r>
              <a:rPr lang="de-DE" altLang="de-DE" sz="2800">
                <a:solidFill>
                  <a:srgbClr val="FF3300"/>
                </a:solidFill>
              </a:rPr>
              <a:t>Realschule</a:t>
            </a:r>
          </a:p>
        </p:txBody>
      </p:sp>
      <p:graphicFrame>
        <p:nvGraphicFramePr>
          <p:cNvPr id="54379" name="Group 107">
            <a:extLst>
              <a:ext uri="{FF2B5EF4-FFF2-40B4-BE49-F238E27FC236}">
                <a16:creationId xmlns:a16="http://schemas.microsoft.com/office/drawing/2014/main" id="{D680CE18-90EC-4BEE-9617-A389C32E5FF8}"/>
              </a:ext>
            </a:extLst>
          </p:cNvPr>
          <p:cNvGraphicFramePr>
            <a:graphicFrameLocks noGrp="1"/>
          </p:cNvGraphicFramePr>
          <p:nvPr/>
        </p:nvGraphicFramePr>
        <p:xfrm>
          <a:off x="609600" y="2538413"/>
          <a:ext cx="8208963" cy="3717925"/>
        </p:xfrm>
        <a:graphic>
          <a:graphicData uri="http://schemas.openxmlformats.org/drawingml/2006/table">
            <a:tbl>
              <a:tblPr/>
              <a:tblGrid>
                <a:gridCol w="1512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5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03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065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von der </a:t>
                      </a:r>
                      <a:r>
                        <a:rPr kumimoji="0" lang="de-DE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5. Klasse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MS</a:t>
                      </a:r>
                    </a:p>
                  </a:txBody>
                  <a:tcPr marT="45571" marB="4557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 die </a:t>
                      </a:r>
                      <a:r>
                        <a:rPr kumimoji="0" lang="de-DE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5. Klasse</a:t>
                      </a:r>
                      <a:r>
                        <a:rPr kumimoji="0" lang="de-DE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RS</a:t>
                      </a:r>
                    </a:p>
                  </a:txBody>
                  <a:tcPr marT="45571" marB="4557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Jahreszeugnis D,M :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Durchschnitt bis 2,5 uneingeschränkter Übertritt;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bei Durchschnitt &gt; 2,5 in Ausnahmen Härtefallregelung (über Lehrerkonferenz)</a:t>
                      </a:r>
                    </a:p>
                  </a:txBody>
                  <a:tcPr marT="45571" marB="4557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1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von der </a:t>
                      </a:r>
                      <a:r>
                        <a:rPr kumimoji="0" lang="de-DE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5. Klasse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MS</a:t>
                      </a:r>
                    </a:p>
                  </a:txBody>
                  <a:tcPr marT="45571" marB="4557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 die </a:t>
                      </a:r>
                      <a:r>
                        <a:rPr kumimoji="0" lang="de-DE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6. Klasse</a:t>
                      </a:r>
                      <a:r>
                        <a:rPr kumimoji="0" lang="de-DE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RS</a:t>
                      </a:r>
                    </a:p>
                  </a:txBody>
                  <a:tcPr marT="45571" marB="4557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Jahreszeugnis D,M,E :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Durchschnitt bis 2,0 Übertritt möglich nach Beratungsgespräch der Eltern;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bei Durchschnitt &gt; 2,0 Übertritt nach bestandener Aufnahmeprüfung mit Probezeit</a:t>
                      </a:r>
                    </a:p>
                  </a:txBody>
                  <a:tcPr marT="45571" marB="4557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6641" name="Rectangle 102">
            <a:extLst>
              <a:ext uri="{FF2B5EF4-FFF2-40B4-BE49-F238E27FC236}">
                <a16:creationId xmlns:a16="http://schemas.microsoft.com/office/drawing/2014/main" id="{41A6C3BB-571A-4A58-ADF7-3A83B27049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196975"/>
            <a:ext cx="5119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b="1">
                <a:solidFill>
                  <a:srgbClr val="002060"/>
                </a:solidFill>
              </a:rPr>
              <a:t>Weitere Übertrittsbedingungen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Oval 3">
            <a:extLst>
              <a:ext uri="{FF2B5EF4-FFF2-40B4-BE49-F238E27FC236}">
                <a16:creationId xmlns:a16="http://schemas.microsoft.com/office/drawing/2014/main" id="{EE03504A-1910-4457-A48D-1D98E03488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2286000"/>
            <a:ext cx="2438400" cy="6096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endParaRPr lang="de-DE" altLang="de-DE"/>
          </a:p>
        </p:txBody>
      </p:sp>
      <p:sp>
        <p:nvSpPr>
          <p:cNvPr id="27651" name="Oval 4">
            <a:extLst>
              <a:ext uri="{FF2B5EF4-FFF2-40B4-BE49-F238E27FC236}">
                <a16:creationId xmlns:a16="http://schemas.microsoft.com/office/drawing/2014/main" id="{26230346-D0B4-4552-884A-385A04BDEB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86000"/>
            <a:ext cx="2362200" cy="5334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endParaRPr lang="de-DE" altLang="de-DE"/>
          </a:p>
        </p:txBody>
      </p:sp>
      <p:sp>
        <p:nvSpPr>
          <p:cNvPr id="27652" name="Text Box 5">
            <a:extLst>
              <a:ext uri="{FF2B5EF4-FFF2-40B4-BE49-F238E27FC236}">
                <a16:creationId xmlns:a16="http://schemas.microsoft.com/office/drawing/2014/main" id="{2C703D85-B000-4B3F-8801-A4C3152F0B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3050" y="230505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/>
              <a:t>   </a:t>
            </a:r>
            <a:r>
              <a:rPr lang="de-DE" altLang="de-DE">
                <a:solidFill>
                  <a:schemeClr val="bg2"/>
                </a:solidFill>
              </a:rPr>
              <a:t>Gymnasium</a:t>
            </a:r>
          </a:p>
        </p:txBody>
      </p:sp>
      <p:sp>
        <p:nvSpPr>
          <p:cNvPr id="27653" name="Text Box 7">
            <a:extLst>
              <a:ext uri="{FF2B5EF4-FFF2-40B4-BE49-F238E27FC236}">
                <a16:creationId xmlns:a16="http://schemas.microsoft.com/office/drawing/2014/main" id="{391AA9BB-2940-47C0-A8D4-CFE3BCE105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6925" y="2352675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/>
              <a:t>   </a:t>
            </a:r>
            <a:r>
              <a:rPr lang="de-DE" altLang="de-DE">
                <a:solidFill>
                  <a:schemeClr val="bg2"/>
                </a:solidFill>
              </a:rPr>
              <a:t>Realschule</a:t>
            </a:r>
          </a:p>
        </p:txBody>
      </p:sp>
      <p:sp>
        <p:nvSpPr>
          <p:cNvPr id="27654" name="Text Box 8">
            <a:extLst>
              <a:ext uri="{FF2B5EF4-FFF2-40B4-BE49-F238E27FC236}">
                <a16:creationId xmlns:a16="http://schemas.microsoft.com/office/drawing/2014/main" id="{98732DA2-0EDD-4AE3-8D49-6491BB9428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562600"/>
            <a:ext cx="1828800" cy="728663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1600" b="1">
                <a:solidFill>
                  <a:schemeClr val="bg1"/>
                </a:solidFill>
              </a:rPr>
              <a:t>bis 2,0</a:t>
            </a:r>
          </a:p>
          <a:p>
            <a:pPr algn="ctr" eaLnBrk="1" hangingPunct="1">
              <a:spcBef>
                <a:spcPct val="50000"/>
              </a:spcBef>
            </a:pPr>
            <a:r>
              <a:rPr lang="de-DE" altLang="de-DE" sz="1600" b="1">
                <a:solidFill>
                  <a:schemeClr val="bg1"/>
                </a:solidFill>
              </a:rPr>
              <a:t>D, M</a:t>
            </a:r>
          </a:p>
        </p:txBody>
      </p:sp>
      <p:sp>
        <p:nvSpPr>
          <p:cNvPr id="27655" name="Text Box 9">
            <a:extLst>
              <a:ext uri="{FF2B5EF4-FFF2-40B4-BE49-F238E27FC236}">
                <a16:creationId xmlns:a16="http://schemas.microsoft.com/office/drawing/2014/main" id="{B1F2353D-9B5A-4BA9-96F1-A69CD922D8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953000"/>
            <a:ext cx="1524000" cy="4064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2000">
                <a:solidFill>
                  <a:schemeClr val="bg1"/>
                </a:solidFill>
              </a:rPr>
              <a:t>geeignet</a:t>
            </a:r>
          </a:p>
        </p:txBody>
      </p:sp>
      <p:sp>
        <p:nvSpPr>
          <p:cNvPr id="27656" name="Line 10">
            <a:extLst>
              <a:ext uri="{FF2B5EF4-FFF2-40B4-BE49-F238E27FC236}">
                <a16:creationId xmlns:a16="http://schemas.microsoft.com/office/drawing/2014/main" id="{0C679664-471F-4909-8B32-11B9DBB94A2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2895600"/>
            <a:ext cx="0" cy="1828800"/>
          </a:xfrm>
          <a:prstGeom prst="line">
            <a:avLst/>
          </a:prstGeom>
          <a:noFill/>
          <a:ln w="222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7657" name="Line 11">
            <a:extLst>
              <a:ext uri="{FF2B5EF4-FFF2-40B4-BE49-F238E27FC236}">
                <a16:creationId xmlns:a16="http://schemas.microsoft.com/office/drawing/2014/main" id="{868C2FDE-BB02-4FFF-A01C-B51471CE55B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29000" y="2971800"/>
            <a:ext cx="2341563" cy="1752600"/>
          </a:xfrm>
          <a:prstGeom prst="line">
            <a:avLst/>
          </a:prstGeom>
          <a:noFill/>
          <a:ln w="2222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7658" name="Text Box 12">
            <a:extLst>
              <a:ext uri="{FF2B5EF4-FFF2-40B4-BE49-F238E27FC236}">
                <a16:creationId xmlns:a16="http://schemas.microsoft.com/office/drawing/2014/main" id="{2EB3AB1C-56A6-4E2B-8F8A-8E31FE4C61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5553075"/>
            <a:ext cx="1828800" cy="728663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1600" b="1">
                <a:solidFill>
                  <a:schemeClr val="bg1"/>
                </a:solidFill>
              </a:rPr>
              <a:t>bis 2,5</a:t>
            </a:r>
          </a:p>
          <a:p>
            <a:pPr algn="ctr" eaLnBrk="1" hangingPunct="1">
              <a:spcBef>
                <a:spcPct val="50000"/>
              </a:spcBef>
            </a:pPr>
            <a:r>
              <a:rPr lang="de-DE" altLang="de-DE" sz="1600" b="1">
                <a:solidFill>
                  <a:schemeClr val="bg1"/>
                </a:solidFill>
              </a:rPr>
              <a:t>D, M</a:t>
            </a:r>
          </a:p>
        </p:txBody>
      </p:sp>
      <p:sp>
        <p:nvSpPr>
          <p:cNvPr id="27659" name="Text Box 13">
            <a:extLst>
              <a:ext uri="{FF2B5EF4-FFF2-40B4-BE49-F238E27FC236}">
                <a16:creationId xmlns:a16="http://schemas.microsoft.com/office/drawing/2014/main" id="{B0A5038D-A735-4057-A7F4-1089F3ED56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4943475"/>
            <a:ext cx="1524000" cy="406400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2000">
                <a:solidFill>
                  <a:schemeClr val="bg1"/>
                </a:solidFill>
              </a:rPr>
              <a:t>geeignet</a:t>
            </a:r>
          </a:p>
        </p:txBody>
      </p:sp>
      <p:sp>
        <p:nvSpPr>
          <p:cNvPr id="27660" name="Rectangle 17">
            <a:extLst>
              <a:ext uri="{FF2B5EF4-FFF2-40B4-BE49-F238E27FC236}">
                <a16:creationId xmlns:a16="http://schemas.microsoft.com/office/drawing/2014/main" id="{A812780C-DB1F-45D9-96C1-223578191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20800"/>
            <a:ext cx="89106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b="1">
                <a:solidFill>
                  <a:srgbClr val="002060"/>
                </a:solidFill>
              </a:rPr>
              <a:t>Übertrittsbedingungen von Jgst. 5 in Jgst. 5 im Überblick</a:t>
            </a:r>
          </a:p>
        </p:txBody>
      </p:sp>
      <p:sp>
        <p:nvSpPr>
          <p:cNvPr id="27661" name="Line 18">
            <a:extLst>
              <a:ext uri="{FF2B5EF4-FFF2-40B4-BE49-F238E27FC236}">
                <a16:creationId xmlns:a16="http://schemas.microsoft.com/office/drawing/2014/main" id="{AEC2851A-533D-4B49-B572-E1FAFD3E010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48263" y="3068638"/>
            <a:ext cx="1871662" cy="15843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wrap="none">
            <a:spAutoFit/>
          </a:bodyPr>
          <a:lstStyle/>
          <a:p>
            <a:endParaRPr lang="de-DE"/>
          </a:p>
        </p:txBody>
      </p:sp>
      <p:sp>
        <p:nvSpPr>
          <p:cNvPr id="27662" name="Line 21">
            <a:extLst>
              <a:ext uri="{FF2B5EF4-FFF2-40B4-BE49-F238E27FC236}">
                <a16:creationId xmlns:a16="http://schemas.microsoft.com/office/drawing/2014/main" id="{1D56895B-61B3-466D-8D3A-FB24D27DF41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0" y="3048000"/>
            <a:ext cx="0" cy="1600200"/>
          </a:xfrm>
          <a:prstGeom prst="line">
            <a:avLst/>
          </a:prstGeom>
          <a:noFill/>
          <a:ln w="2222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8">
            <a:extLst>
              <a:ext uri="{FF2B5EF4-FFF2-40B4-BE49-F238E27FC236}">
                <a16:creationId xmlns:a16="http://schemas.microsoft.com/office/drawing/2014/main" id="{C26AFF83-F5E2-4C29-858D-863395343F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0675" y="1196975"/>
            <a:ext cx="53578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b="1">
                <a:solidFill>
                  <a:srgbClr val="002060"/>
                </a:solidFill>
              </a:rPr>
              <a:t>Profil Mittelschule</a:t>
            </a:r>
          </a:p>
        </p:txBody>
      </p:sp>
      <p:sp>
        <p:nvSpPr>
          <p:cNvPr id="28675" name="Textfeld 1">
            <a:extLst>
              <a:ext uri="{FF2B5EF4-FFF2-40B4-BE49-F238E27FC236}">
                <a16:creationId xmlns:a16="http://schemas.microsoft.com/office/drawing/2014/main" id="{FA8A5EC7-827B-4DB5-807F-B59042B5C5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200" y="1978025"/>
            <a:ext cx="81454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endParaRPr lang="de-DE" altLang="de-DE"/>
          </a:p>
        </p:txBody>
      </p:sp>
      <p:pic>
        <p:nvPicPr>
          <p:cNvPr id="28676" name="Grafik 1">
            <a:extLst>
              <a:ext uri="{FF2B5EF4-FFF2-40B4-BE49-F238E27FC236}">
                <a16:creationId xmlns:a16="http://schemas.microsoft.com/office/drawing/2014/main" id="{282B4749-367A-4E8A-A758-54066C82B0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838" y="1958975"/>
            <a:ext cx="6567487" cy="399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7" name="Textfeld 1">
            <a:extLst>
              <a:ext uri="{FF2B5EF4-FFF2-40B4-BE49-F238E27FC236}">
                <a16:creationId xmlns:a16="http://schemas.microsoft.com/office/drawing/2014/main" id="{38D29709-797B-498D-9160-B4C6D0F3B2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4463" y="5103813"/>
            <a:ext cx="21558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1100"/>
              <a:t>M6-Kurse (D, M, E) möglich</a:t>
            </a:r>
          </a:p>
          <a:p>
            <a:endParaRPr lang="de-DE" altLang="de-DE" sz="1100"/>
          </a:p>
          <a:p>
            <a:r>
              <a:rPr lang="de-DE" altLang="de-DE" sz="1100"/>
              <a:t>M5-Kurse (D, M, E) möglich</a:t>
            </a:r>
          </a:p>
        </p:txBody>
      </p:sp>
      <p:sp>
        <p:nvSpPr>
          <p:cNvPr id="28678" name="Textfeld 2">
            <a:extLst>
              <a:ext uri="{FF2B5EF4-FFF2-40B4-BE49-F238E27FC236}">
                <a16:creationId xmlns:a16="http://schemas.microsoft.com/office/drawing/2014/main" id="{60FC67B3-9FB6-4631-994A-57547E1824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6700" y="3341688"/>
            <a:ext cx="1147763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1100"/>
              <a:t>V1 + V2: </a:t>
            </a:r>
          </a:p>
          <a:p>
            <a:r>
              <a:rPr lang="de-DE" altLang="de-DE" sz="1100"/>
              <a:t>2 Jahre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 Box 3">
            <a:extLst>
              <a:ext uri="{FF2B5EF4-FFF2-40B4-BE49-F238E27FC236}">
                <a16:creationId xmlns:a16="http://schemas.microsoft.com/office/drawing/2014/main" id="{68818508-5EF4-4095-8BBD-C3B0896597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438400"/>
            <a:ext cx="8153400" cy="36004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9pPr>
          </a:lstStyle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de-DE" dirty="0">
                <a:solidFill>
                  <a:schemeClr val="bg1"/>
                </a:solidFill>
              </a:rPr>
              <a:t>Das gegliederte Schulwesen in Bayern (Kurzdarstellung)</a:t>
            </a: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de-DE" dirty="0">
                <a:solidFill>
                  <a:schemeClr val="bg1"/>
                </a:solidFill>
              </a:rPr>
              <a:t>   Übertrittsbedingungen im Schuljahr 2021 / 2022</a:t>
            </a: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de-DE" dirty="0">
                <a:solidFill>
                  <a:schemeClr val="bg1"/>
                </a:solidFill>
              </a:rPr>
              <a:t>   Vorstellung der einzelnen Schularten (exemplarisch!)</a:t>
            </a: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de-DE" dirty="0">
                <a:solidFill>
                  <a:schemeClr val="bg1"/>
                </a:solidFill>
              </a:rPr>
              <a:t>   Entscheidungshilfen</a:t>
            </a: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de-DE" dirty="0">
                <a:solidFill>
                  <a:schemeClr val="bg1"/>
                </a:solidFill>
              </a:rPr>
              <a:t>   Termine</a:t>
            </a: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de-DE" dirty="0">
                <a:solidFill>
                  <a:schemeClr val="bg1"/>
                </a:solidFill>
              </a:rPr>
              <a:t>   Raum für Ihre Fragen</a:t>
            </a:r>
          </a:p>
        </p:txBody>
      </p:sp>
      <p:sp>
        <p:nvSpPr>
          <p:cNvPr id="10243" name="Rechteck 1">
            <a:extLst>
              <a:ext uri="{FF2B5EF4-FFF2-40B4-BE49-F238E27FC236}">
                <a16:creationId xmlns:a16="http://schemas.microsoft.com/office/drawing/2014/main" id="{EA9DC42E-17E6-4D1A-914E-6E4B736521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2338" y="1249363"/>
            <a:ext cx="4759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b="1">
                <a:solidFill>
                  <a:srgbClr val="002060"/>
                </a:solidFill>
              </a:rPr>
              <a:t>Was erwartet Sie heute Abend?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8">
            <a:extLst>
              <a:ext uri="{FF2B5EF4-FFF2-40B4-BE49-F238E27FC236}">
                <a16:creationId xmlns:a16="http://schemas.microsoft.com/office/drawing/2014/main" id="{9593A170-64A9-4777-A39A-1C1EEF919D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0675" y="1196975"/>
            <a:ext cx="53578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b="1">
                <a:solidFill>
                  <a:srgbClr val="002060"/>
                </a:solidFill>
              </a:rPr>
              <a:t>Profil Mittelschule</a:t>
            </a:r>
          </a:p>
        </p:txBody>
      </p:sp>
      <p:sp>
        <p:nvSpPr>
          <p:cNvPr id="30723" name="Textfeld 1">
            <a:extLst>
              <a:ext uri="{FF2B5EF4-FFF2-40B4-BE49-F238E27FC236}">
                <a16:creationId xmlns:a16="http://schemas.microsoft.com/office/drawing/2014/main" id="{ACA23955-DE86-4B3D-8A93-DE9F30BB91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200" y="1978025"/>
            <a:ext cx="81454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endParaRPr lang="de-DE" altLang="de-DE"/>
          </a:p>
        </p:txBody>
      </p:sp>
      <p:pic>
        <p:nvPicPr>
          <p:cNvPr id="30724" name="Grafik 4">
            <a:extLst>
              <a:ext uri="{FF2B5EF4-FFF2-40B4-BE49-F238E27FC236}">
                <a16:creationId xmlns:a16="http://schemas.microsoft.com/office/drawing/2014/main" id="{BCEBF960-C919-4196-9AA2-1EDE8EDFFA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2575" y="1758950"/>
            <a:ext cx="3155950" cy="488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8">
            <a:extLst>
              <a:ext uri="{FF2B5EF4-FFF2-40B4-BE49-F238E27FC236}">
                <a16:creationId xmlns:a16="http://schemas.microsoft.com/office/drawing/2014/main" id="{DF72C425-C586-486D-B3F7-E893815D37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0675" y="1196975"/>
            <a:ext cx="53578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b="1">
                <a:solidFill>
                  <a:srgbClr val="002060"/>
                </a:solidFill>
              </a:rPr>
              <a:t>Profil Mittelschule</a:t>
            </a:r>
          </a:p>
        </p:txBody>
      </p:sp>
      <p:sp>
        <p:nvSpPr>
          <p:cNvPr id="31747" name="Textfeld 1">
            <a:extLst>
              <a:ext uri="{FF2B5EF4-FFF2-40B4-BE49-F238E27FC236}">
                <a16:creationId xmlns:a16="http://schemas.microsoft.com/office/drawing/2014/main" id="{95438A84-BE34-420C-AF34-1AE2E2F3D3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200" y="1978025"/>
            <a:ext cx="81454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endParaRPr lang="de-DE" altLang="de-DE"/>
          </a:p>
        </p:txBody>
      </p:sp>
      <p:pic>
        <p:nvPicPr>
          <p:cNvPr id="31748" name="Grafik 1">
            <a:extLst>
              <a:ext uri="{FF2B5EF4-FFF2-40B4-BE49-F238E27FC236}">
                <a16:creationId xmlns:a16="http://schemas.microsoft.com/office/drawing/2014/main" id="{707C8754-CE32-4284-86D1-F62A29F43B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9113" y="1808163"/>
            <a:ext cx="5372100" cy="441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8">
            <a:extLst>
              <a:ext uri="{FF2B5EF4-FFF2-40B4-BE49-F238E27FC236}">
                <a16:creationId xmlns:a16="http://schemas.microsoft.com/office/drawing/2014/main" id="{D30972BF-7EFD-4318-B353-8C8C3D54EA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0675" y="1196975"/>
            <a:ext cx="53578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b="1">
                <a:solidFill>
                  <a:srgbClr val="002060"/>
                </a:solidFill>
              </a:rPr>
              <a:t>Profil Mittelschule</a:t>
            </a:r>
          </a:p>
        </p:txBody>
      </p:sp>
      <p:sp>
        <p:nvSpPr>
          <p:cNvPr id="32771" name="Textfeld 1">
            <a:extLst>
              <a:ext uri="{FF2B5EF4-FFF2-40B4-BE49-F238E27FC236}">
                <a16:creationId xmlns:a16="http://schemas.microsoft.com/office/drawing/2014/main" id="{AF720C76-0D25-4437-95B5-697069A1CB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200" y="1978025"/>
            <a:ext cx="81454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endParaRPr lang="de-DE" altLang="de-DE"/>
          </a:p>
        </p:txBody>
      </p:sp>
      <p:sp>
        <p:nvSpPr>
          <p:cNvPr id="21508" name="Textfeld 3">
            <a:extLst>
              <a:ext uri="{FF2B5EF4-FFF2-40B4-BE49-F238E27FC236}">
                <a16:creationId xmlns:a16="http://schemas.microsoft.com/office/drawing/2014/main" id="{7725F406-8A55-41E4-90BB-D1CE1C4445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238" y="1795463"/>
            <a:ext cx="8145462" cy="45656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365125" indent="-255588" eaLnBrk="0" hangingPunct="0">
              <a:defRPr sz="24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400"/>
              </a:spcBef>
              <a:buClr>
                <a:srgbClr val="2DA2BF"/>
              </a:buClr>
              <a:buSzPct val="68000"/>
              <a:buFontTx/>
              <a:buChar char="•"/>
              <a:defRPr/>
            </a:pPr>
            <a:r>
              <a:rPr lang="de-DE" altLang="de-DE" sz="22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Jahrgangsstufen 5 mit 9 in den Regelklassen, </a:t>
            </a:r>
            <a:br>
              <a:rPr lang="de-DE" altLang="de-DE" sz="22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</a:br>
            <a:r>
              <a:rPr lang="de-DE" altLang="de-DE" sz="22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im M-Zweig M 7 bis M 10, </a:t>
            </a:r>
          </a:p>
          <a:p>
            <a:pPr marL="109537" indent="0" eaLnBrk="1" hangingPunct="1">
              <a:spcBef>
                <a:spcPts val="400"/>
              </a:spcBef>
              <a:buClr>
                <a:srgbClr val="2DA2BF"/>
              </a:buClr>
              <a:buSzPct val="68000"/>
              <a:defRPr/>
            </a:pPr>
            <a:r>
              <a:rPr lang="de-DE" altLang="de-DE" sz="22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  möglich: M5/M6-Kurse</a:t>
            </a:r>
          </a:p>
          <a:p>
            <a:pPr marL="109537" indent="0" eaLnBrk="1" hangingPunct="1">
              <a:spcBef>
                <a:spcPts val="400"/>
              </a:spcBef>
              <a:buClr>
                <a:srgbClr val="2DA2BF"/>
              </a:buClr>
              <a:buSzPct val="68000"/>
              <a:buFont typeface="Wingdings" panose="05000000000000000000" pitchFamily="2" charset="2"/>
              <a:buNone/>
              <a:defRPr/>
            </a:pPr>
            <a:r>
              <a:rPr lang="de-DE" altLang="de-DE" sz="22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  Vorbereitungsklassen V1 und V2</a:t>
            </a:r>
          </a:p>
          <a:p>
            <a:pPr eaLnBrk="1" hangingPunct="1">
              <a:spcBef>
                <a:spcPts val="400"/>
              </a:spcBef>
              <a:buClr>
                <a:srgbClr val="2DA2BF"/>
              </a:buClr>
              <a:buSzPct val="68000"/>
              <a:buFontTx/>
              <a:buChar char="•"/>
              <a:defRPr/>
            </a:pPr>
            <a:r>
              <a:rPr lang="de-DE" altLang="de-DE" sz="22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Vermittlung </a:t>
            </a:r>
            <a:r>
              <a:rPr lang="de-DE" altLang="de-DE" sz="22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grundlegender Allgemeinbildung</a:t>
            </a:r>
          </a:p>
          <a:p>
            <a:pPr eaLnBrk="1" hangingPunct="1">
              <a:spcBef>
                <a:spcPts val="400"/>
              </a:spcBef>
              <a:buClr>
                <a:srgbClr val="2DA2BF"/>
              </a:buClr>
              <a:buSzPct val="68000"/>
              <a:buFontTx/>
              <a:buChar char="•"/>
              <a:defRPr/>
            </a:pPr>
            <a:r>
              <a:rPr lang="de-DE" altLang="de-DE" sz="22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Klassenlehrerprinzip</a:t>
            </a:r>
          </a:p>
          <a:p>
            <a:pPr eaLnBrk="1" hangingPunct="1">
              <a:spcBef>
                <a:spcPts val="400"/>
              </a:spcBef>
              <a:buClr>
                <a:srgbClr val="2DA2BF"/>
              </a:buClr>
              <a:buSzPct val="68000"/>
              <a:buFontTx/>
              <a:buChar char="•"/>
              <a:defRPr/>
            </a:pPr>
            <a:r>
              <a:rPr lang="de-DE" altLang="de-DE" sz="22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Modulare und individuelle Förderung ab </a:t>
            </a:r>
            <a:r>
              <a:rPr lang="de-DE" altLang="de-DE" sz="2200" dirty="0" err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Jgst</a:t>
            </a:r>
            <a:r>
              <a:rPr lang="de-DE" altLang="de-DE" sz="22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. 5</a:t>
            </a:r>
          </a:p>
          <a:p>
            <a:pPr eaLnBrk="1" hangingPunct="1">
              <a:spcBef>
                <a:spcPts val="400"/>
              </a:spcBef>
              <a:buClr>
                <a:srgbClr val="2DA2BF"/>
              </a:buClr>
              <a:buSzPct val="68000"/>
              <a:buFontTx/>
              <a:buChar char="•"/>
              <a:defRPr/>
            </a:pPr>
            <a:r>
              <a:rPr lang="de-DE" altLang="de-DE" sz="22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Einsatz von Förderlehrkräften und Sozialpädagogen</a:t>
            </a:r>
          </a:p>
          <a:p>
            <a:pPr eaLnBrk="1" hangingPunct="1">
              <a:spcBef>
                <a:spcPts val="400"/>
              </a:spcBef>
              <a:buClr>
                <a:srgbClr val="2DA2BF"/>
              </a:buClr>
              <a:buSzPct val="68000"/>
              <a:buFontTx/>
              <a:buChar char="•"/>
              <a:defRPr/>
            </a:pPr>
            <a:r>
              <a:rPr lang="de-DE" altLang="de-DE" sz="22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Ganztagesschulangebot</a:t>
            </a:r>
          </a:p>
          <a:p>
            <a:pPr eaLnBrk="1" hangingPunct="1">
              <a:spcBef>
                <a:spcPts val="400"/>
              </a:spcBef>
              <a:buClr>
                <a:srgbClr val="2DA2BF"/>
              </a:buClr>
              <a:buSzPct val="68000"/>
              <a:buFontTx/>
              <a:buChar char="•"/>
              <a:defRPr/>
            </a:pPr>
            <a:r>
              <a:rPr lang="de-DE" altLang="de-DE" sz="22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Übertritt Regelklasse </a:t>
            </a:r>
            <a:r>
              <a:rPr lang="de-DE" altLang="de-DE" sz="2200" dirty="0">
                <a:solidFill>
                  <a:srgbClr val="000000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 </a:t>
            </a:r>
            <a:r>
              <a:rPr lang="de-DE" altLang="de-DE" sz="22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M-Zweig erstmals nach </a:t>
            </a:r>
            <a:r>
              <a:rPr lang="de-DE" altLang="de-DE" sz="2200" dirty="0" err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Jgst</a:t>
            </a:r>
            <a:r>
              <a:rPr lang="de-DE" altLang="de-DE" sz="22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. 6, </a:t>
            </a:r>
            <a:br>
              <a:rPr lang="de-DE" altLang="de-DE" sz="22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</a:br>
            <a:r>
              <a:rPr lang="de-DE" altLang="de-DE" sz="22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danach Übertritt in jeder nächsthöheren Jahrgangsstufe mit entsprechendem Notendurchschnitt möglich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8">
            <a:extLst>
              <a:ext uri="{FF2B5EF4-FFF2-40B4-BE49-F238E27FC236}">
                <a16:creationId xmlns:a16="http://schemas.microsoft.com/office/drawing/2014/main" id="{F253600D-115F-45FC-A25B-9EB47879E9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0675" y="1196975"/>
            <a:ext cx="53578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b="1">
                <a:solidFill>
                  <a:srgbClr val="002060"/>
                </a:solidFill>
              </a:rPr>
              <a:t>Profil Mittelschule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C2631963-D9F4-438B-AFEA-0E4139FC26F1}"/>
              </a:ext>
            </a:extLst>
          </p:cNvPr>
          <p:cNvSpPr txBox="1"/>
          <p:nvPr/>
        </p:nvSpPr>
        <p:spPr>
          <a:xfrm>
            <a:off x="679450" y="1758950"/>
            <a:ext cx="8347075" cy="5099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09537" eaLnBrk="1" hangingPunct="1">
              <a:spcBef>
                <a:spcPts val="400"/>
              </a:spcBef>
              <a:buClr>
                <a:srgbClr val="2DA2BF"/>
              </a:buClr>
              <a:buSzPct val="68000"/>
              <a:buFont typeface="Wingdings" charset="2"/>
              <a:buNone/>
              <a:defRPr/>
            </a:pPr>
            <a:r>
              <a:rPr lang="de-DE" u="sng" dirty="0">
                <a:solidFill>
                  <a:prstClr val="black"/>
                </a:solidFill>
                <a:cs typeface="Arial" pitchFamily="34" charset="0"/>
              </a:rPr>
              <a:t>Hinführung zur Ausbildungsreife</a:t>
            </a:r>
          </a:p>
          <a:p>
            <a:pPr marL="452437" indent="-342900" eaLnBrk="1" hangingPunct="1">
              <a:spcBef>
                <a:spcPts val="400"/>
              </a:spcBef>
              <a:buClr>
                <a:srgbClr val="2DA2BF"/>
              </a:buClr>
              <a:buSzPct val="68000"/>
              <a:buFont typeface="Wingdings" panose="05000000000000000000" pitchFamily="2" charset="2"/>
              <a:buChar char="Ø"/>
              <a:defRPr/>
            </a:pPr>
            <a:r>
              <a:rPr lang="de-DE" dirty="0">
                <a:solidFill>
                  <a:schemeClr val="bg1"/>
                </a:solidFill>
                <a:cs typeface="Arial" pitchFamily="34" charset="0"/>
              </a:rPr>
              <a:t>Verstärkung der </a:t>
            </a:r>
            <a:r>
              <a:rPr lang="de-DE" b="1" dirty="0">
                <a:solidFill>
                  <a:schemeClr val="bg1"/>
                </a:solidFill>
                <a:cs typeface="Arial" pitchFamily="34" charset="0"/>
              </a:rPr>
              <a:t>beruflichen Orientierung </a:t>
            </a:r>
            <a:r>
              <a:rPr lang="de-DE" dirty="0">
                <a:solidFill>
                  <a:schemeClr val="bg1"/>
                </a:solidFill>
                <a:cs typeface="Arial" pitchFamily="34" charset="0"/>
              </a:rPr>
              <a:t>durch drei berufsorientierende Wahlpflichtfächer:</a:t>
            </a:r>
            <a:br>
              <a:rPr lang="de-DE" dirty="0">
                <a:solidFill>
                  <a:schemeClr val="bg1"/>
                </a:solidFill>
                <a:cs typeface="Arial" pitchFamily="34" charset="0"/>
              </a:rPr>
            </a:br>
            <a:r>
              <a:rPr lang="de-DE" dirty="0">
                <a:solidFill>
                  <a:schemeClr val="bg1"/>
                </a:solidFill>
                <a:cs typeface="Arial" pitchFamily="34" charset="0"/>
              </a:rPr>
              <a:t>	</a:t>
            </a:r>
            <a:r>
              <a:rPr lang="de-DE" b="1" dirty="0">
                <a:solidFill>
                  <a:schemeClr val="bg1"/>
                </a:solidFill>
                <a:cs typeface="Arial" pitchFamily="34" charset="0"/>
              </a:rPr>
              <a:t>Technik</a:t>
            </a:r>
            <a:r>
              <a:rPr lang="de-DE" dirty="0">
                <a:solidFill>
                  <a:schemeClr val="bg1"/>
                </a:solidFill>
                <a:cs typeface="Arial" pitchFamily="34" charset="0"/>
              </a:rPr>
              <a:t> – </a:t>
            </a:r>
            <a:r>
              <a:rPr lang="de-DE" b="1" dirty="0">
                <a:solidFill>
                  <a:schemeClr val="bg1"/>
                </a:solidFill>
                <a:cs typeface="Arial" pitchFamily="34" charset="0"/>
              </a:rPr>
              <a:t>Wirtschaft u. Kommunikation </a:t>
            </a:r>
            <a:r>
              <a:rPr lang="de-DE" dirty="0">
                <a:solidFill>
                  <a:schemeClr val="bg1"/>
                </a:solidFill>
                <a:cs typeface="Arial" pitchFamily="34" charset="0"/>
              </a:rPr>
              <a:t>– 			</a:t>
            </a:r>
            <a:r>
              <a:rPr lang="de-DE" b="1" dirty="0">
                <a:solidFill>
                  <a:schemeClr val="bg1"/>
                </a:solidFill>
                <a:cs typeface="Arial" pitchFamily="34" charset="0"/>
              </a:rPr>
              <a:t>Ernährung u. Soziales</a:t>
            </a:r>
          </a:p>
          <a:p>
            <a:pPr marL="452437" indent="-342900" eaLnBrk="1" hangingPunct="1">
              <a:spcBef>
                <a:spcPts val="400"/>
              </a:spcBef>
              <a:buClr>
                <a:srgbClr val="2DA2BF"/>
              </a:buClr>
              <a:buSzPct val="68000"/>
              <a:buFont typeface="Wingdings" panose="05000000000000000000" pitchFamily="2" charset="2"/>
              <a:buChar char="Ø"/>
              <a:defRPr/>
            </a:pPr>
            <a:r>
              <a:rPr lang="de-DE" dirty="0">
                <a:solidFill>
                  <a:schemeClr val="bg1"/>
                </a:solidFill>
                <a:cs typeface="Arial" pitchFamily="34" charset="0"/>
              </a:rPr>
              <a:t>Enge Kooperation mit Berufsschule, Betrieben und der Arbeitsagentur</a:t>
            </a:r>
          </a:p>
          <a:p>
            <a:pPr marL="452437" indent="-342900" eaLnBrk="1" hangingPunct="1">
              <a:spcBef>
                <a:spcPts val="400"/>
              </a:spcBef>
              <a:buClr>
                <a:srgbClr val="2DA2BF"/>
              </a:buClr>
              <a:buSzPct val="68000"/>
              <a:buFont typeface="Wingdings" panose="05000000000000000000" pitchFamily="2" charset="2"/>
              <a:buChar char="Ø"/>
              <a:defRPr/>
            </a:pPr>
            <a:r>
              <a:rPr lang="de-DE" dirty="0">
                <a:solidFill>
                  <a:schemeClr val="bg1"/>
                </a:solidFill>
                <a:cs typeface="Arial" pitchFamily="34" charset="0"/>
              </a:rPr>
              <a:t>Eröffnet in Verbindung mit beruflichem Schulwesen Bildungswege, die bis zur Hochschulreife führen können</a:t>
            </a:r>
          </a:p>
          <a:p>
            <a:pPr marL="452437" indent="-342900" eaLnBrk="1" hangingPunct="1">
              <a:spcBef>
                <a:spcPts val="400"/>
              </a:spcBef>
              <a:buClr>
                <a:srgbClr val="2DA2BF"/>
              </a:buClr>
              <a:buSzPct val="68000"/>
              <a:buFont typeface="Wingdings" panose="05000000000000000000" pitchFamily="2" charset="2"/>
              <a:buChar char="Ø"/>
              <a:defRPr/>
            </a:pPr>
            <a:r>
              <a:rPr lang="de-DE" dirty="0">
                <a:solidFill>
                  <a:schemeClr val="bg1"/>
                </a:solidFill>
                <a:cs typeface="Arial" pitchFamily="34" charset="0"/>
              </a:rPr>
              <a:t>Im </a:t>
            </a:r>
            <a:r>
              <a:rPr lang="de-DE" b="1" dirty="0">
                <a:solidFill>
                  <a:schemeClr val="bg1"/>
                </a:solidFill>
                <a:cs typeface="Arial" pitchFamily="34" charset="0"/>
              </a:rPr>
              <a:t>M-Zweig</a:t>
            </a:r>
            <a:r>
              <a:rPr lang="de-DE" dirty="0">
                <a:solidFill>
                  <a:schemeClr val="bg1"/>
                </a:solidFill>
                <a:cs typeface="Arial" pitchFamily="34" charset="0"/>
              </a:rPr>
              <a:t> Heranführen zum mittleren Schulabschluss auf dem Niveau der Wirtschaftsschule bzw. Realschule </a:t>
            </a:r>
            <a:br>
              <a:rPr lang="de-DE" dirty="0">
                <a:solidFill>
                  <a:schemeClr val="bg1"/>
                </a:solidFill>
                <a:cs typeface="Arial" pitchFamily="34" charset="0"/>
              </a:rPr>
            </a:br>
            <a:r>
              <a:rPr lang="de-DE" dirty="0">
                <a:solidFill>
                  <a:schemeClr val="bg1"/>
                </a:solidFill>
                <a:cs typeface="Arial" pitchFamily="34" charset="0"/>
              </a:rPr>
              <a:t>		in D, M, E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de-DE" dirty="0"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>
            <a:extLst>
              <a:ext uri="{FF2B5EF4-FFF2-40B4-BE49-F238E27FC236}">
                <a16:creationId xmlns:a16="http://schemas.microsoft.com/office/drawing/2014/main" id="{3D2C225C-A467-49BC-AF5D-07679D21F3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350" y="1695450"/>
            <a:ext cx="80660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de-DE" altLang="de-DE">
                <a:solidFill>
                  <a:schemeClr val="bg1"/>
                </a:solidFill>
              </a:rPr>
              <a:t>von der Mittelschule in den </a:t>
            </a:r>
            <a:r>
              <a:rPr lang="de-DE" altLang="de-DE">
                <a:solidFill>
                  <a:srgbClr val="FF3300"/>
                </a:solidFill>
              </a:rPr>
              <a:t>M-Zweig</a:t>
            </a:r>
          </a:p>
        </p:txBody>
      </p:sp>
      <p:graphicFrame>
        <p:nvGraphicFramePr>
          <p:cNvPr id="27675" name="Group 27">
            <a:extLst>
              <a:ext uri="{FF2B5EF4-FFF2-40B4-BE49-F238E27FC236}">
                <a16:creationId xmlns:a16="http://schemas.microsoft.com/office/drawing/2014/main" id="{3A4E61AC-EB4C-4D38-A40E-8933957B8056}"/>
              </a:ext>
            </a:extLst>
          </p:cNvPr>
          <p:cNvGraphicFramePr>
            <a:graphicFrameLocks noGrp="1"/>
          </p:cNvGraphicFramePr>
          <p:nvPr/>
        </p:nvGraphicFramePr>
        <p:xfrm>
          <a:off x="339725" y="2157413"/>
          <a:ext cx="8669338" cy="4327525"/>
        </p:xfrm>
        <a:graphic>
          <a:graphicData uri="http://schemas.openxmlformats.org/drawingml/2006/table">
            <a:tbl>
              <a:tblPr/>
              <a:tblGrid>
                <a:gridCol w="1809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2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769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059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von der </a:t>
                      </a: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6. Klasse</a:t>
                      </a:r>
                    </a:p>
                  </a:txBody>
                  <a:tcPr marL="91435" marR="91435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 die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 7</a:t>
                      </a:r>
                    </a:p>
                  </a:txBody>
                  <a:tcPr marL="91435" marR="91435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Zwischenzeugnis oder Jahreszeugnis D, M, E 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Durchschnitt bis 2,66</a:t>
                      </a:r>
                      <a:b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</a:b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bei Durchschnitt &gt; 2,66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Bestehen der Aufnahmeprüfung am Ende der Ferien; für die Gesamtnote nur noch Jahreszeugnis relevant</a:t>
                      </a:r>
                    </a:p>
                  </a:txBody>
                  <a:tcPr marL="91435" marR="91435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59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von der </a:t>
                      </a: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7. Klasse</a:t>
                      </a:r>
                    </a:p>
                  </a:txBody>
                  <a:tcPr marL="91435" marR="91435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 die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 8</a:t>
                      </a:r>
                    </a:p>
                  </a:txBody>
                  <a:tcPr marL="91435" marR="91435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Zwischenzeugnis oder Jahreszeugnis D, M, E 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Durchschnitt bis 2,33</a:t>
                      </a:r>
                      <a:b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</a:b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bei Durchschnitt &gt; 2,33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Bestehen der Aufnahmeprüfung am Ende der Ferien; für die Gesamtnote nur noch Jahreszeugnis relevant</a:t>
                      </a:r>
                    </a:p>
                  </a:txBody>
                  <a:tcPr marL="91435" marR="91435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59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von der </a:t>
                      </a: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8. Klasse</a:t>
                      </a:r>
                    </a:p>
                  </a:txBody>
                  <a:tcPr marL="91435" marR="91435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 die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 9</a:t>
                      </a:r>
                    </a:p>
                  </a:txBody>
                  <a:tcPr marL="91435" marR="91435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Zwischenzeugnis oder Jahreszeugnis D, M, E 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Durchschnitt bis 2,33</a:t>
                      </a:r>
                      <a:b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</a:b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bei Durchschnitt &gt; 2,33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Bestehen der Aufnahmeprüfung am Ende der Ferien; für die Gesamtnote nur noch Jahreszeugnis relevant</a:t>
                      </a:r>
                    </a:p>
                  </a:txBody>
                  <a:tcPr marL="91435" marR="91435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1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von der </a:t>
                      </a: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9. Klasse</a:t>
                      </a:r>
                    </a:p>
                  </a:txBody>
                  <a:tcPr marL="91435" marR="91435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 die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 10</a:t>
                      </a:r>
                    </a:p>
                  </a:txBody>
                  <a:tcPr marL="91435" marR="91435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im Qualifizierenden MS-Abschluss in den Fächern D, M, E Durchschnitt bis 2,33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bei Durchschnitt &gt; 2,33  Bestehen der Aufnahmeprüfung zeitnah nach Erwerb des qualifizierenden MS-Abschlusses</a:t>
                      </a:r>
                    </a:p>
                  </a:txBody>
                  <a:tcPr marL="91435" marR="91435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95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von der </a:t>
                      </a: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9. Klasse</a:t>
                      </a:r>
                    </a:p>
                  </a:txBody>
                  <a:tcPr marL="91435" marR="91435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 die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 1 </a:t>
                      </a:r>
                    </a:p>
                  </a:txBody>
                  <a:tcPr marL="91435" marR="91435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im Qualifizierenden MS-Abschluss Notendurchschnitt mind. 2,5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Bei Durchschnitt &gt; 2,5 kann die Schulleitung in Abstimmung mit dem Staatlichen Schulamt über Ausnahmeregelungen entscheiden</a:t>
                      </a:r>
                    </a:p>
                  </a:txBody>
                  <a:tcPr marL="91435" marR="91435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4845" name="Rectangle 25">
            <a:extLst>
              <a:ext uri="{FF2B5EF4-FFF2-40B4-BE49-F238E27FC236}">
                <a16:creationId xmlns:a16="http://schemas.microsoft.com/office/drawing/2014/main" id="{1B90417F-EFE1-4A1E-8ECE-C633584B47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9850" y="1244600"/>
            <a:ext cx="4608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b="1">
                <a:solidFill>
                  <a:srgbClr val="002060"/>
                </a:solidFill>
              </a:rPr>
              <a:t>Übertrittsbedingungen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8">
            <a:extLst>
              <a:ext uri="{FF2B5EF4-FFF2-40B4-BE49-F238E27FC236}">
                <a16:creationId xmlns:a16="http://schemas.microsoft.com/office/drawing/2014/main" id="{D3332AFB-0928-43E4-9F1D-AE03CFB9B6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0675" y="1231900"/>
            <a:ext cx="53578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b="1">
                <a:solidFill>
                  <a:srgbClr val="002060"/>
                </a:solidFill>
              </a:rPr>
              <a:t>Profil Wirtschaftsschule</a:t>
            </a:r>
          </a:p>
        </p:txBody>
      </p:sp>
      <p:sp>
        <p:nvSpPr>
          <p:cNvPr id="35843" name="Textfeld 1">
            <a:extLst>
              <a:ext uri="{FF2B5EF4-FFF2-40B4-BE49-F238E27FC236}">
                <a16:creationId xmlns:a16="http://schemas.microsoft.com/office/drawing/2014/main" id="{F1CA889E-C282-4DBF-BE93-EADD175784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9150" y="2041525"/>
            <a:ext cx="7686675" cy="477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4988" indent="-534988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2000" b="1">
                <a:solidFill>
                  <a:schemeClr val="bg1"/>
                </a:solidFill>
              </a:rPr>
              <a:t>Die Wirtschaftsschule …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de-DE" altLang="de-DE" sz="2000">
              <a:solidFill>
                <a:schemeClr val="bg1"/>
              </a:solidFill>
            </a:endParaRPr>
          </a:p>
          <a:p>
            <a:pPr eaLnBrk="1" hangingPunct="1">
              <a:buFont typeface="Symbol" panose="05050102010706020507" pitchFamily="18" charset="2"/>
              <a:buChar char="-"/>
            </a:pPr>
            <a:r>
              <a:rPr lang="de-DE" altLang="de-DE" sz="2000">
                <a:solidFill>
                  <a:schemeClr val="bg1"/>
                </a:solidFill>
              </a:rPr>
              <a:t>vermittelt </a:t>
            </a:r>
            <a:r>
              <a:rPr lang="de-DE" altLang="de-DE" sz="2000" b="1">
                <a:solidFill>
                  <a:schemeClr val="bg1"/>
                </a:solidFill>
              </a:rPr>
              <a:t>Allgemeinbildung</a:t>
            </a:r>
            <a:r>
              <a:rPr lang="de-DE" altLang="de-DE" sz="2000">
                <a:solidFill>
                  <a:schemeClr val="bg1"/>
                </a:solidFill>
              </a:rPr>
              <a:t> und eine </a:t>
            </a:r>
            <a:r>
              <a:rPr lang="de-DE" altLang="de-DE" sz="2000" b="1">
                <a:solidFill>
                  <a:schemeClr val="bg1"/>
                </a:solidFill>
              </a:rPr>
              <a:t>vertiefte kaufmännische Grundbildung</a:t>
            </a:r>
          </a:p>
          <a:p>
            <a:pPr eaLnBrk="1" hangingPunct="1"/>
            <a:endParaRPr lang="de-DE" altLang="de-DE" sz="2000">
              <a:solidFill>
                <a:schemeClr val="bg1"/>
              </a:solidFill>
            </a:endParaRPr>
          </a:p>
          <a:p>
            <a:pPr eaLnBrk="1" hangingPunct="1">
              <a:buFont typeface="Symbol" panose="05050102010706020507" pitchFamily="18" charset="2"/>
              <a:buChar char="-"/>
            </a:pPr>
            <a:r>
              <a:rPr lang="de-DE" altLang="de-DE" sz="2000">
                <a:solidFill>
                  <a:schemeClr val="bg1"/>
                </a:solidFill>
              </a:rPr>
              <a:t>führt in 5, 4, 3 oder 2 Jahren zu einem mittleren Schulabschluss in jeweils neu gebildeten Klassen</a:t>
            </a:r>
          </a:p>
          <a:p>
            <a:pPr eaLnBrk="1" hangingPunct="1"/>
            <a:endParaRPr lang="de-DE" altLang="de-DE" sz="2000">
              <a:solidFill>
                <a:schemeClr val="bg1"/>
              </a:solidFill>
            </a:endParaRPr>
          </a:p>
          <a:p>
            <a:pPr eaLnBrk="1" hangingPunct="1">
              <a:buFont typeface="Symbol" panose="05050102010706020507" pitchFamily="18" charset="2"/>
              <a:buChar char="-"/>
            </a:pPr>
            <a:r>
              <a:rPr lang="de-DE" altLang="de-DE" sz="2000">
                <a:solidFill>
                  <a:schemeClr val="bg1"/>
                </a:solidFill>
              </a:rPr>
              <a:t>bereitet mit berufsspezifischen Maßnahmen auf das Arbeitsleben vor</a:t>
            </a:r>
            <a:br>
              <a:rPr lang="de-DE" altLang="de-DE" sz="2000">
                <a:solidFill>
                  <a:schemeClr val="bg1"/>
                </a:solidFill>
              </a:rPr>
            </a:br>
            <a:endParaRPr lang="de-DE" altLang="de-DE" sz="2000">
              <a:solidFill>
                <a:schemeClr val="bg1"/>
              </a:solidFill>
            </a:endParaRPr>
          </a:p>
          <a:p>
            <a:pPr eaLnBrk="1" hangingPunct="1">
              <a:buFont typeface="Symbol" panose="05050102010706020507" pitchFamily="18" charset="2"/>
              <a:buChar char="-"/>
            </a:pPr>
            <a:r>
              <a:rPr lang="de-DE" altLang="de-DE" sz="2000">
                <a:solidFill>
                  <a:schemeClr val="bg1"/>
                </a:solidFill>
              </a:rPr>
              <a:t>schafft die Grundlagen für den Übergang an weiterführende Schulen (FOS/Gym.)</a:t>
            </a:r>
          </a:p>
          <a:p>
            <a:pPr eaLnBrk="1" hangingPunct="1">
              <a:buFont typeface="Symbol" panose="05050102010706020507" pitchFamily="18" charset="2"/>
              <a:buChar char="-"/>
            </a:pPr>
            <a:endParaRPr lang="de-DE" altLang="de-DE" sz="2000">
              <a:solidFill>
                <a:schemeClr val="bg1"/>
              </a:solidFill>
            </a:endParaRPr>
          </a:p>
          <a:p>
            <a:pPr lvl="4" eaLnBrk="1" hangingPunct="1">
              <a:buFont typeface="Wingdings" panose="05000000000000000000" pitchFamily="2" charset="2"/>
              <a:buNone/>
            </a:pPr>
            <a:endParaRPr lang="de-DE" altLang="de-DE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68">
            <a:extLst>
              <a:ext uri="{FF2B5EF4-FFF2-40B4-BE49-F238E27FC236}">
                <a16:creationId xmlns:a16="http://schemas.microsoft.com/office/drawing/2014/main" id="{6D625006-32DD-4898-8B52-6C6569C52F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0675" y="1196975"/>
            <a:ext cx="53578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b="1">
                <a:solidFill>
                  <a:srgbClr val="002060"/>
                </a:solidFill>
              </a:rPr>
              <a:t>Profil Wirtschaftsschule</a:t>
            </a:r>
          </a:p>
        </p:txBody>
      </p:sp>
      <p:sp>
        <p:nvSpPr>
          <p:cNvPr id="37891" name="Textfeld 1">
            <a:extLst>
              <a:ext uri="{FF2B5EF4-FFF2-40B4-BE49-F238E27FC236}">
                <a16:creationId xmlns:a16="http://schemas.microsoft.com/office/drawing/2014/main" id="{4F5F4DCF-2B0B-4C00-92E9-5EB822AA98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613" y="2006600"/>
            <a:ext cx="8253412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55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2000" b="1">
                <a:solidFill>
                  <a:schemeClr val="bg1"/>
                </a:solidFill>
              </a:rPr>
              <a:t>Allgemeinbildung </a:t>
            </a:r>
            <a:r>
              <a:rPr lang="de-DE" altLang="de-DE" sz="2000">
                <a:solidFill>
                  <a:schemeClr val="bg1"/>
                </a:solidFill>
              </a:rPr>
              <a:t>an der Wirtschaftsschule: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de-DE" altLang="de-DE" sz="2000">
              <a:solidFill>
                <a:schemeClr val="bg1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2000">
                <a:solidFill>
                  <a:schemeClr val="bg1"/>
                </a:solidFill>
              </a:rPr>
              <a:t>	Deutsch, Englisch, Mathematik, Politik und Gesellschaft,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2000">
                <a:solidFill>
                  <a:schemeClr val="bg1"/>
                </a:solidFill>
              </a:rPr>
              <a:t>	Mensch und Umwelt, Musik, Sport, Religion/Ethik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2000">
                <a:solidFill>
                  <a:schemeClr val="bg1"/>
                </a:solidFill>
              </a:rPr>
              <a:t> 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2000" b="1">
                <a:solidFill>
                  <a:schemeClr val="bg1"/>
                </a:solidFill>
              </a:rPr>
              <a:t>Berufsbildung</a:t>
            </a:r>
            <a:r>
              <a:rPr lang="de-DE" altLang="de-DE" sz="2000">
                <a:solidFill>
                  <a:schemeClr val="bg1"/>
                </a:solidFill>
              </a:rPr>
              <a:t> an der Wirtschaftsschule: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de-DE" altLang="de-DE" sz="2000">
              <a:solidFill>
                <a:schemeClr val="bg1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2000">
                <a:solidFill>
                  <a:schemeClr val="bg1"/>
                </a:solidFill>
              </a:rPr>
              <a:t>    	Übungsunternehmen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2000">
                <a:solidFill>
                  <a:schemeClr val="bg1"/>
                </a:solidFill>
              </a:rPr>
              <a:t>	Betriebswirtschaftliche Steuerung und Kontrolle          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2000">
                <a:solidFill>
                  <a:schemeClr val="bg1"/>
                </a:solidFill>
              </a:rPr>
              <a:t>	Informationsverarbeitung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2000">
                <a:solidFill>
                  <a:schemeClr val="bg1"/>
                </a:solidFill>
              </a:rPr>
              <a:t>    	Wirtschaftsgeografie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2000">
                <a:solidFill>
                  <a:schemeClr val="bg1"/>
                </a:solidFill>
              </a:rPr>
              <a:t>	Wahl-/Qualifizierungsfächer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68">
            <a:extLst>
              <a:ext uri="{FF2B5EF4-FFF2-40B4-BE49-F238E27FC236}">
                <a16:creationId xmlns:a16="http://schemas.microsoft.com/office/drawing/2014/main" id="{028A722A-5F74-476E-8119-EE11D93CC4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0675" y="1196975"/>
            <a:ext cx="53578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b="1">
                <a:solidFill>
                  <a:srgbClr val="002060"/>
                </a:solidFill>
              </a:rPr>
              <a:t>Profil Wirtschaftsschule</a:t>
            </a:r>
          </a:p>
        </p:txBody>
      </p:sp>
      <p:sp>
        <p:nvSpPr>
          <p:cNvPr id="26627" name="Textfeld 1">
            <a:extLst>
              <a:ext uri="{FF2B5EF4-FFF2-40B4-BE49-F238E27FC236}">
                <a16:creationId xmlns:a16="http://schemas.microsoft.com/office/drawing/2014/main" id="{D3F89F8D-7830-4D15-B229-D2ED783CD4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788" y="1990725"/>
            <a:ext cx="8253412" cy="36464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marL="355600" indent="-355600" eaLnBrk="1" hangingPunct="1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de-DE" altLang="de-DE" sz="2200" dirty="0">
                <a:solidFill>
                  <a:schemeClr val="bg1"/>
                </a:solidFill>
              </a:rPr>
              <a:t>Die </a:t>
            </a:r>
            <a:r>
              <a:rPr lang="de-DE" altLang="de-DE" sz="2200" b="1" dirty="0">
                <a:solidFill>
                  <a:schemeClr val="bg1"/>
                </a:solidFill>
              </a:rPr>
              <a:t>Abschlussprüfung</a:t>
            </a:r>
            <a:r>
              <a:rPr lang="de-DE" altLang="de-DE" sz="2200" dirty="0">
                <a:solidFill>
                  <a:schemeClr val="bg1"/>
                </a:solidFill>
              </a:rPr>
              <a:t> erfolgt in den Fächern</a:t>
            </a:r>
          </a:p>
          <a:p>
            <a:pPr marL="355600" indent="-355600" eaLnBrk="1" hangingPunct="1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endParaRPr lang="de-DE" altLang="de-DE" sz="2200" dirty="0">
              <a:solidFill>
                <a:schemeClr val="bg1"/>
              </a:solidFill>
            </a:endParaRPr>
          </a:p>
          <a:p>
            <a:pPr marL="355600" indent="-355600" eaLnBrk="1" hangingPunct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de-DE" altLang="de-DE" sz="2200" dirty="0">
                <a:solidFill>
                  <a:schemeClr val="bg1"/>
                </a:solidFill>
              </a:rPr>
              <a:t>- Deutsch</a:t>
            </a:r>
          </a:p>
          <a:p>
            <a:pPr marL="355600" indent="-355600" eaLnBrk="1" hangingPunct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de-DE" altLang="de-DE" sz="2200" dirty="0">
                <a:solidFill>
                  <a:schemeClr val="bg1"/>
                </a:solidFill>
              </a:rPr>
              <a:t>- Englisch</a:t>
            </a:r>
          </a:p>
          <a:p>
            <a:pPr marL="355600" indent="-355600" eaLnBrk="1" hangingPunct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de-DE" altLang="de-DE" sz="2200" dirty="0">
                <a:solidFill>
                  <a:schemeClr val="bg1"/>
                </a:solidFill>
              </a:rPr>
              <a:t>- Betriebswirtschaftliche Steuerung und Kontrolle (BSK)</a:t>
            </a:r>
          </a:p>
          <a:p>
            <a:pPr marL="177800" indent="-177800" eaLnBrk="1" hangingPunct="1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de-DE" altLang="de-DE" sz="2200" dirty="0">
                <a:solidFill>
                  <a:schemeClr val="bg1"/>
                </a:solidFill>
              </a:rPr>
              <a:t>	</a:t>
            </a:r>
          </a:p>
          <a:p>
            <a:pPr marL="177800" indent="-177800" eaLnBrk="1" hangingPunct="1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de-DE" altLang="de-DE" sz="2200" dirty="0">
                <a:solidFill>
                  <a:schemeClr val="bg1"/>
                </a:solidFill>
              </a:rPr>
              <a:t>sowie wahlweise in</a:t>
            </a:r>
          </a:p>
          <a:p>
            <a:pPr marL="177800" indent="-177800" eaLnBrk="1" hangingPunct="1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endParaRPr lang="de-DE" altLang="de-DE" sz="2200" dirty="0">
              <a:solidFill>
                <a:schemeClr val="bg1"/>
              </a:solidFill>
            </a:endParaRPr>
          </a:p>
          <a:p>
            <a:pPr marL="355600" indent="-355600" eaLnBrk="1" hangingPunct="1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de-DE" altLang="de-DE" sz="2200" dirty="0">
                <a:solidFill>
                  <a:schemeClr val="bg1"/>
                </a:solidFill>
              </a:rPr>
              <a:t>- Mathe oder Übungsunternehmen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>
            <a:extLst>
              <a:ext uri="{FF2B5EF4-FFF2-40B4-BE49-F238E27FC236}">
                <a16:creationId xmlns:a16="http://schemas.microsoft.com/office/drawing/2014/main" id="{9CF3604A-77F2-473C-80BE-80C57FDD24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625" y="1851025"/>
            <a:ext cx="81232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2800">
                <a:solidFill>
                  <a:schemeClr val="bg1"/>
                </a:solidFill>
              </a:rPr>
              <a:t> von der Mittelschule in die </a:t>
            </a:r>
            <a:r>
              <a:rPr lang="de-DE" altLang="de-DE" sz="2800">
                <a:solidFill>
                  <a:srgbClr val="FF3300"/>
                </a:solidFill>
              </a:rPr>
              <a:t>Wirtschaftsschule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de-DE" altLang="de-DE" sz="1200">
                <a:solidFill>
                  <a:schemeClr val="bg1"/>
                </a:solidFill>
              </a:rPr>
              <a:t>(lt. WSO, ab 01.09.2020)</a:t>
            </a:r>
          </a:p>
        </p:txBody>
      </p:sp>
      <p:graphicFrame>
        <p:nvGraphicFramePr>
          <p:cNvPr id="30752" name="Group 32">
            <a:extLst>
              <a:ext uri="{FF2B5EF4-FFF2-40B4-BE49-F238E27FC236}">
                <a16:creationId xmlns:a16="http://schemas.microsoft.com/office/drawing/2014/main" id="{04F27A5D-A1BF-48C0-A651-EDF0A9C031D8}"/>
              </a:ext>
            </a:extLst>
          </p:cNvPr>
          <p:cNvGraphicFramePr>
            <a:graphicFrameLocks noGrp="1"/>
          </p:cNvGraphicFramePr>
          <p:nvPr/>
        </p:nvGraphicFramePr>
        <p:xfrm>
          <a:off x="336550" y="2725738"/>
          <a:ext cx="8615363" cy="3609975"/>
        </p:xfrm>
        <a:graphic>
          <a:graphicData uri="http://schemas.openxmlformats.org/drawingml/2006/table">
            <a:tbl>
              <a:tblPr/>
              <a:tblGrid>
                <a:gridCol w="18092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802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99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von der </a:t>
                      </a: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5. Klasse </a:t>
                      </a: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42" marR="91442" marT="45668" marB="456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 die </a:t>
                      </a: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6. Vorklasse</a:t>
                      </a:r>
                      <a:b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</a:b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WS </a:t>
                      </a:r>
                    </a:p>
                  </a:txBody>
                  <a:tcPr marL="91442" marR="91442" marT="45668" marB="456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Zwischenzeugnis oder Jahreszeugnis Durchschnitt bis 2,66 aus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D, M, E  oder bestandener Probeunterricht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Alter: max. 14 Jahre</a:t>
                      </a:r>
                    </a:p>
                  </a:txBody>
                  <a:tcPr marL="91442" marR="91442" marT="45668" marB="456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85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Von der </a:t>
                      </a: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6. Klasse </a:t>
                      </a: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MS</a:t>
                      </a:r>
                    </a:p>
                  </a:txBody>
                  <a:tcPr marL="91442" marR="91442" marT="45668" marB="456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 die </a:t>
                      </a: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7. Klasse </a:t>
                      </a: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WS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(vierstufig; Eingangsstufe)</a:t>
                      </a:r>
                    </a:p>
                  </a:txBody>
                  <a:tcPr marL="91442" marR="91442" marT="45668" marB="456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Zwischenzeugnis oder Jahreszeugnis Durchschnitt bis 2,66 aus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 ,M ,E  oder bestandene Aufnahmeprüfung in M-Klasse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oder bestandener Probeunterricht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Alter: max. 15 Jahre</a:t>
                      </a:r>
                    </a:p>
                  </a:txBody>
                  <a:tcPr marL="91442" marR="91442" marT="45668" marB="456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8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von der </a:t>
                      </a: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7. Klasse</a:t>
                      </a: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MS</a:t>
                      </a:r>
                    </a:p>
                  </a:txBody>
                  <a:tcPr marL="91442" marR="91442" marT="45668" marB="456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 die </a:t>
                      </a: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8. Klasse</a:t>
                      </a: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WS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(dreistufig; Eingangsstufe)</a:t>
                      </a:r>
                    </a:p>
                  </a:txBody>
                  <a:tcPr marL="91442" marR="91442" marT="45668" marB="456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Zwischenzeugnis oder Jahreszeugnis Durchschnitt bis 2,66 aus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 ,M, E  oder bestandene Aufnahmeprüfung in M-Klasse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oder bestandener Probeunterricht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Alter: max. 16 Jahre</a:t>
                      </a:r>
                    </a:p>
                  </a:txBody>
                  <a:tcPr marL="91442" marR="91442" marT="45668" marB="456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von der </a:t>
                      </a: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7. Klasse</a:t>
                      </a: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MS</a:t>
                      </a:r>
                    </a:p>
                  </a:txBody>
                  <a:tcPr marL="91442" marR="91442" marT="45668" marB="456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 die </a:t>
                      </a: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8. oder 9. Klasse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WS</a:t>
                      </a:r>
                    </a:p>
                  </a:txBody>
                  <a:tcPr marL="91442" marR="91442" marT="45668" marB="456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Zwischenzeugnis oder Jahreszeugnis Durchschnitt bis 2,33 aus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D, M, E  oder bestandene Aufnahmeprüfung in M-Klasse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oder bestandener Probeunterricht</a:t>
                      </a:r>
                    </a:p>
                  </a:txBody>
                  <a:tcPr marL="91442" marR="91442" marT="45668" marB="456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von der </a:t>
                      </a: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8. Klasse</a:t>
                      </a: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MS</a:t>
                      </a:r>
                    </a:p>
                  </a:txBody>
                  <a:tcPr marL="91442" marR="91442" marT="45668" marB="456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48" marR="91448" marT="45668" marB="456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48" marR="91448" marT="45668" marB="456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43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von der </a:t>
                      </a: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9. Klasse</a:t>
                      </a: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MS</a:t>
                      </a:r>
                    </a:p>
                  </a:txBody>
                  <a:tcPr marL="91442" marR="91442" marT="45668" marB="456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 die </a:t>
                      </a: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10. Klasse</a:t>
                      </a: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WS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(zweistufig)</a:t>
                      </a:r>
                    </a:p>
                  </a:txBody>
                  <a:tcPr marL="91442" marR="91442" marT="45668" marB="456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Qualifizierender MS-Abschluss oder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erfolgreicher Abschluss der Mittelschule und Bestehen einer Probezeit</a:t>
                      </a:r>
                    </a:p>
                  </a:txBody>
                  <a:tcPr marL="91442" marR="91442" marT="45668" marB="456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9968" name="Rectangle 30">
            <a:extLst>
              <a:ext uri="{FF2B5EF4-FFF2-40B4-BE49-F238E27FC236}">
                <a16:creationId xmlns:a16="http://schemas.microsoft.com/office/drawing/2014/main" id="{4270E380-0C5D-4AA7-8BF1-066CCF1AB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75" y="1196975"/>
            <a:ext cx="4608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b="1">
                <a:solidFill>
                  <a:srgbClr val="002060"/>
                </a:solidFill>
              </a:rPr>
              <a:t>Übertrittsbedingungen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68">
            <a:extLst>
              <a:ext uri="{FF2B5EF4-FFF2-40B4-BE49-F238E27FC236}">
                <a16:creationId xmlns:a16="http://schemas.microsoft.com/office/drawing/2014/main" id="{77D762F5-7CA9-4360-8F91-873B5F7AEA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0675" y="1196975"/>
            <a:ext cx="53578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b="1">
                <a:solidFill>
                  <a:srgbClr val="002060"/>
                </a:solidFill>
              </a:rPr>
              <a:t>Profil Realschule</a:t>
            </a:r>
          </a:p>
        </p:txBody>
      </p:sp>
      <p:sp>
        <p:nvSpPr>
          <p:cNvPr id="27656" name="Text Box 2">
            <a:extLst>
              <a:ext uri="{FF2B5EF4-FFF2-40B4-BE49-F238E27FC236}">
                <a16:creationId xmlns:a16="http://schemas.microsoft.com/office/drawing/2014/main" id="{80716320-504E-4789-961D-004A44A12E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088" y="1749425"/>
            <a:ext cx="8591550" cy="44624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buFont typeface="Wingdings" charset="2"/>
              <a:buNone/>
              <a:defRPr/>
            </a:pPr>
            <a:r>
              <a:rPr lang="de-DE" altLang="de-DE" sz="1800" b="1" dirty="0">
                <a:solidFill>
                  <a:schemeClr val="bg1"/>
                </a:solidFill>
              </a:rPr>
              <a:t>Die Realschule …</a:t>
            </a:r>
          </a:p>
          <a:p>
            <a:pPr eaLnBrk="1" hangingPunct="1">
              <a:buFont typeface="Wingdings" charset="2"/>
              <a:buNone/>
              <a:defRPr/>
            </a:pPr>
            <a:endParaRPr lang="de-DE" altLang="de-DE" sz="1800" dirty="0">
              <a:solidFill>
                <a:schemeClr val="bg1"/>
              </a:solidFill>
            </a:endParaRPr>
          </a:p>
          <a:p>
            <a:pPr marL="285750" indent="-285750" eaLnBrk="1" hangingPunct="1">
              <a:buFont typeface="Symbol" pitchFamily="18" charset="2"/>
              <a:buChar char="-"/>
              <a:defRPr/>
            </a:pPr>
            <a:r>
              <a:rPr lang="de-DE" altLang="de-DE" sz="1800" dirty="0">
                <a:solidFill>
                  <a:schemeClr val="bg1"/>
                </a:solidFill>
              </a:rPr>
              <a:t>vermittelt ihren Schülerinnen und Schülern eine </a:t>
            </a:r>
            <a:r>
              <a:rPr lang="de-DE" altLang="de-DE" sz="1800" b="1" dirty="0">
                <a:solidFill>
                  <a:schemeClr val="bg1"/>
                </a:solidFill>
              </a:rPr>
              <a:t>erweiterte Allgemeinbildung</a:t>
            </a:r>
          </a:p>
          <a:p>
            <a:pPr eaLnBrk="1" hangingPunct="1">
              <a:buFont typeface="Wingdings" charset="2"/>
              <a:buNone/>
              <a:defRPr/>
            </a:pPr>
            <a:endParaRPr lang="de-DE" altLang="de-DE" sz="1000" dirty="0">
              <a:solidFill>
                <a:schemeClr val="bg1"/>
              </a:solidFill>
            </a:endParaRPr>
          </a:p>
          <a:p>
            <a:pPr marL="285750" indent="-285750" eaLnBrk="1" hangingPunct="1">
              <a:buFont typeface="Symbol" pitchFamily="18" charset="2"/>
              <a:buChar char="-"/>
              <a:defRPr/>
            </a:pPr>
            <a:r>
              <a:rPr lang="de-DE" altLang="de-DE" sz="1800" dirty="0">
                <a:solidFill>
                  <a:schemeClr val="bg1"/>
                </a:solidFill>
              </a:rPr>
              <a:t>befähigt ihre Schülerinnen und Schüler durch Schwerpunktbildung in verschiedenen </a:t>
            </a:r>
            <a:r>
              <a:rPr lang="de-DE" altLang="de-DE" sz="1800" b="1" dirty="0">
                <a:solidFill>
                  <a:schemeClr val="bg1"/>
                </a:solidFill>
              </a:rPr>
              <a:t>Wahlpflichtfächergruppen</a:t>
            </a:r>
            <a:r>
              <a:rPr lang="de-DE" altLang="de-DE" sz="1800" dirty="0">
                <a:solidFill>
                  <a:schemeClr val="bg1"/>
                </a:solidFill>
              </a:rPr>
              <a:t> in berufs- und </a:t>
            </a:r>
            <a:r>
              <a:rPr lang="de-DE" altLang="de-DE" sz="1800" dirty="0" err="1">
                <a:solidFill>
                  <a:schemeClr val="bg1"/>
                </a:solidFill>
              </a:rPr>
              <a:t>studienqualifi</a:t>
            </a:r>
            <a:r>
              <a:rPr lang="de-DE" altLang="de-DE" sz="1800" dirty="0">
                <a:solidFill>
                  <a:schemeClr val="bg1"/>
                </a:solidFill>
              </a:rPr>
              <a:t>-zierende Bildungsgänge einzutreten</a:t>
            </a:r>
          </a:p>
          <a:p>
            <a:pPr eaLnBrk="1" hangingPunct="1">
              <a:buFont typeface="Wingdings" charset="2"/>
              <a:buNone/>
              <a:defRPr/>
            </a:pPr>
            <a:endParaRPr lang="de-DE" altLang="de-DE" sz="1000" dirty="0">
              <a:solidFill>
                <a:schemeClr val="bg1"/>
              </a:solidFill>
            </a:endParaRPr>
          </a:p>
          <a:p>
            <a:pPr marL="285750" indent="-285750" eaLnBrk="1" hangingPunct="1">
              <a:buFont typeface="Symbol" pitchFamily="18" charset="2"/>
              <a:buChar char="-"/>
              <a:defRPr/>
            </a:pPr>
            <a:r>
              <a:rPr lang="de-DE" altLang="de-DE" sz="1800" dirty="0">
                <a:solidFill>
                  <a:schemeClr val="bg1"/>
                </a:solidFill>
              </a:rPr>
              <a:t>unterstützt leistungsschwache Schülerinnen und Schüler durch </a:t>
            </a:r>
            <a:r>
              <a:rPr lang="de-DE" altLang="de-DE" sz="1800" b="1" dirty="0">
                <a:solidFill>
                  <a:schemeClr val="bg1"/>
                </a:solidFill>
              </a:rPr>
              <a:t>Ergänzungs-</a:t>
            </a:r>
            <a:r>
              <a:rPr lang="de-DE" altLang="de-DE" sz="1800" dirty="0">
                <a:solidFill>
                  <a:schemeClr val="bg1"/>
                </a:solidFill>
              </a:rPr>
              <a:t> und </a:t>
            </a:r>
            <a:r>
              <a:rPr lang="de-DE" altLang="de-DE" sz="1800" b="1" dirty="0">
                <a:solidFill>
                  <a:schemeClr val="bg1"/>
                </a:solidFill>
              </a:rPr>
              <a:t>Förderunterricht</a:t>
            </a:r>
          </a:p>
          <a:p>
            <a:pPr eaLnBrk="1" hangingPunct="1">
              <a:buFont typeface="Wingdings" charset="2"/>
              <a:buNone/>
              <a:defRPr/>
            </a:pPr>
            <a:endParaRPr lang="de-DE" altLang="de-DE" sz="1000" dirty="0">
              <a:solidFill>
                <a:schemeClr val="bg1"/>
              </a:solidFill>
            </a:endParaRPr>
          </a:p>
          <a:p>
            <a:pPr marL="285750" indent="-285750" eaLnBrk="1" hangingPunct="1">
              <a:buFont typeface="Symbol" pitchFamily="18" charset="2"/>
              <a:buChar char="-"/>
              <a:defRPr/>
            </a:pPr>
            <a:r>
              <a:rPr lang="de-DE" altLang="de-DE" sz="1800" dirty="0">
                <a:solidFill>
                  <a:schemeClr val="bg1"/>
                </a:solidFill>
              </a:rPr>
              <a:t>bietet vielfältige Maßnahmen der </a:t>
            </a:r>
            <a:r>
              <a:rPr lang="de-DE" altLang="de-DE" sz="1800" b="1" dirty="0">
                <a:solidFill>
                  <a:schemeClr val="bg1"/>
                </a:solidFill>
              </a:rPr>
              <a:t>Berufsvorbereitung</a:t>
            </a:r>
            <a:r>
              <a:rPr lang="de-DE" altLang="de-DE" sz="1800" dirty="0">
                <a:solidFill>
                  <a:schemeClr val="bg1"/>
                </a:solidFill>
              </a:rPr>
              <a:t> an</a:t>
            </a:r>
          </a:p>
          <a:p>
            <a:pPr eaLnBrk="1" hangingPunct="1">
              <a:buFont typeface="Wingdings" charset="2"/>
              <a:buNone/>
              <a:defRPr/>
            </a:pPr>
            <a:endParaRPr lang="de-DE" altLang="de-DE" sz="1000" dirty="0">
              <a:solidFill>
                <a:schemeClr val="bg1"/>
              </a:solidFill>
            </a:endParaRPr>
          </a:p>
          <a:p>
            <a:pPr marL="285750" indent="-285750" eaLnBrk="1" hangingPunct="1">
              <a:buFont typeface="Symbol" pitchFamily="18" charset="2"/>
              <a:buChar char="-"/>
              <a:defRPr/>
            </a:pPr>
            <a:r>
              <a:rPr lang="de-DE" altLang="de-DE" sz="1800" dirty="0">
                <a:solidFill>
                  <a:schemeClr val="bg1"/>
                </a:solidFill>
              </a:rPr>
              <a:t>führt in der 9. Jahrgangsstufe eine Projektpräsentation durch</a:t>
            </a:r>
          </a:p>
          <a:p>
            <a:pPr eaLnBrk="1" hangingPunct="1">
              <a:buFont typeface="Wingdings" charset="2"/>
              <a:buNone/>
              <a:defRPr/>
            </a:pPr>
            <a:endParaRPr lang="de-DE" altLang="de-DE" sz="1000" dirty="0">
              <a:solidFill>
                <a:schemeClr val="bg1"/>
              </a:solidFill>
            </a:endParaRPr>
          </a:p>
          <a:p>
            <a:pPr marL="285750" indent="-285750" eaLnBrk="1" hangingPunct="1">
              <a:buFont typeface="Symbol" pitchFamily="18" charset="2"/>
              <a:buChar char="-"/>
              <a:defRPr/>
            </a:pPr>
            <a:r>
              <a:rPr lang="de-DE" altLang="de-DE" sz="1800" dirty="0">
                <a:solidFill>
                  <a:schemeClr val="bg1"/>
                </a:solidFill>
              </a:rPr>
              <a:t>ermöglicht ihren Schülerinnen und Schülern, ein vielfältiges Schulleben      mitzugestalten</a:t>
            </a:r>
          </a:p>
          <a:p>
            <a:pPr eaLnBrk="1" hangingPunct="1">
              <a:buFont typeface="Wingdings" charset="2"/>
              <a:buNone/>
              <a:defRPr/>
            </a:pPr>
            <a:endParaRPr lang="de-DE" altLang="de-DE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B100BD09-EB7A-4661-9DE1-44602300FD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3963" y="4049713"/>
            <a:ext cx="663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CC00"/>
              </a:buClr>
              <a:buFont typeface="Wingdings" panose="05000000000000000000" pitchFamily="2" charset="2"/>
              <a:buNone/>
            </a:pPr>
            <a:endParaRPr lang="de-DE" altLang="de-DE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67" name="Rectangle 9">
            <a:extLst>
              <a:ext uri="{FF2B5EF4-FFF2-40B4-BE49-F238E27FC236}">
                <a16:creationId xmlns:a16="http://schemas.microsoft.com/office/drawing/2014/main" id="{0C5116D1-1002-4565-98F3-1326FB52A2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8538" y="1196975"/>
            <a:ext cx="59499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b="1">
                <a:solidFill>
                  <a:srgbClr val="002060"/>
                </a:solidFill>
              </a:rPr>
              <a:t>Informations- und Beratungsangebote</a:t>
            </a:r>
          </a:p>
        </p:txBody>
      </p:sp>
      <p:sp>
        <p:nvSpPr>
          <p:cNvPr id="11268" name="Text Box 10">
            <a:extLst>
              <a:ext uri="{FF2B5EF4-FFF2-40B4-BE49-F238E27FC236}">
                <a16:creationId xmlns:a16="http://schemas.microsoft.com/office/drawing/2014/main" id="{FA179872-93C1-413D-8426-731146D8A4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8325" y="1841500"/>
            <a:ext cx="6858000" cy="466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de-DE" altLang="de-DE" sz="2200">
                <a:solidFill>
                  <a:schemeClr val="bg1"/>
                </a:solidFill>
              </a:rPr>
              <a:t>Klassenlehrkraft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de-DE" altLang="de-DE" sz="2200">
                <a:solidFill>
                  <a:schemeClr val="bg1"/>
                </a:solidFill>
              </a:rPr>
              <a:t>Beratungslehrkraft (auch der weiterführenden Schulen)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de-DE" altLang="de-DE" sz="2200">
                <a:solidFill>
                  <a:schemeClr val="bg1"/>
                </a:solidFill>
              </a:rPr>
              <a:t>Informationsveranstaltungen der einzelnen Schulen!!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de-DE" altLang="de-DE" sz="2200">
                <a:solidFill>
                  <a:schemeClr val="bg1"/>
                </a:solidFill>
              </a:rPr>
              <a:t>Schulpsychologie 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de-DE" altLang="de-DE" sz="2200">
                <a:solidFill>
                  <a:schemeClr val="bg1"/>
                </a:solidFill>
              </a:rPr>
              <a:t>Schulleitung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de-DE" altLang="de-DE" sz="2200">
                <a:solidFill>
                  <a:schemeClr val="bg1"/>
                </a:solidFill>
              </a:rPr>
              <a:t>Staatliche Schulberatungsstelle Mittelfranken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de-DE" altLang="de-DE" sz="2200">
                <a:solidFill>
                  <a:schemeClr val="bg1"/>
                </a:solidFill>
              </a:rPr>
              <a:t>außerschulische Beratungsstellen (z.B. Inklusion)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de-DE" altLang="de-DE" sz="2200">
                <a:solidFill>
                  <a:schemeClr val="bg1"/>
                </a:solidFill>
                <a:hlinkClick r:id="rId2"/>
              </a:rPr>
              <a:t>www.km.bayern.de/eltern/schularten</a:t>
            </a:r>
            <a:r>
              <a:rPr lang="de-DE" altLang="de-DE" sz="2200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68">
            <a:extLst>
              <a:ext uri="{FF2B5EF4-FFF2-40B4-BE49-F238E27FC236}">
                <a16:creationId xmlns:a16="http://schemas.microsoft.com/office/drawing/2014/main" id="{85577972-B2F2-4EB4-AF74-80D73A0417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0675" y="1196975"/>
            <a:ext cx="53578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b="1">
                <a:solidFill>
                  <a:srgbClr val="002060"/>
                </a:solidFill>
              </a:rPr>
              <a:t>Profil Realschule</a:t>
            </a:r>
          </a:p>
        </p:txBody>
      </p:sp>
      <p:sp>
        <p:nvSpPr>
          <p:cNvPr id="64542" name="Text Box 30">
            <a:extLst>
              <a:ext uri="{FF2B5EF4-FFF2-40B4-BE49-F238E27FC236}">
                <a16:creationId xmlns:a16="http://schemas.microsoft.com/office/drawing/2014/main" id="{A78283D5-DE37-4178-BA3C-8ABAD7879B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663" y="2408238"/>
            <a:ext cx="1692275" cy="3616325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1600">
                <a:solidFill>
                  <a:schemeClr val="bg1"/>
                </a:solidFill>
              </a:rPr>
              <a:t>Wahlpflicht-fächergruppe</a:t>
            </a:r>
          </a:p>
          <a:p>
            <a:pPr algn="ctr"/>
            <a:r>
              <a:rPr lang="de-DE" altLang="de-DE" sz="1600">
                <a:solidFill>
                  <a:schemeClr val="bg1"/>
                </a:solidFill>
              </a:rPr>
              <a:t>I</a:t>
            </a:r>
          </a:p>
          <a:p>
            <a:pPr algn="ctr"/>
            <a:r>
              <a:rPr lang="de-DE" altLang="de-DE" sz="1600">
                <a:solidFill>
                  <a:schemeClr val="bg1"/>
                </a:solidFill>
              </a:rPr>
              <a:t>mathematisch-naturwissen-schaftlich</a:t>
            </a:r>
          </a:p>
          <a:p>
            <a:pPr algn="ctr"/>
            <a:endParaRPr lang="de-DE" altLang="de-DE" sz="1600" b="1">
              <a:solidFill>
                <a:schemeClr val="tx1"/>
              </a:solidFill>
            </a:endParaRPr>
          </a:p>
          <a:p>
            <a:pPr algn="ctr" eaLnBrk="1" hangingPunct="1"/>
            <a:r>
              <a:rPr lang="de-DE" altLang="de-DE" sz="1600" b="1">
                <a:solidFill>
                  <a:srgbClr val="FF0066"/>
                </a:solidFill>
              </a:rPr>
              <a:t>Prüfungsfächer</a:t>
            </a:r>
            <a:endParaRPr lang="de-DE" altLang="de-DE" sz="1600">
              <a:solidFill>
                <a:srgbClr val="FF0066"/>
              </a:solidFill>
            </a:endParaRPr>
          </a:p>
          <a:p>
            <a:pPr algn="ctr" eaLnBrk="1" hangingPunct="1"/>
            <a:r>
              <a:rPr lang="de-DE" altLang="de-DE" sz="1600">
                <a:solidFill>
                  <a:srgbClr val="FF0066"/>
                </a:solidFill>
              </a:rPr>
              <a:t>D, E, M I, Ph</a:t>
            </a:r>
          </a:p>
          <a:p>
            <a:pPr algn="ctr" eaLnBrk="1" hangingPunct="1"/>
            <a:endParaRPr lang="de-DE" altLang="de-DE" sz="1600">
              <a:solidFill>
                <a:srgbClr val="FF0066"/>
              </a:solidFill>
            </a:endParaRPr>
          </a:p>
          <a:p>
            <a:pPr algn="ctr" eaLnBrk="1" hangingPunct="1"/>
            <a:endParaRPr lang="de-DE" altLang="de-DE" sz="1600">
              <a:solidFill>
                <a:srgbClr val="FF0066"/>
              </a:solidFill>
            </a:endParaRPr>
          </a:p>
          <a:p>
            <a:pPr algn="ctr" eaLnBrk="1" hangingPunct="1"/>
            <a:r>
              <a:rPr lang="de-DE" altLang="de-DE" sz="1600" b="1">
                <a:solidFill>
                  <a:schemeClr val="bg1"/>
                </a:solidFill>
              </a:rPr>
              <a:t>Profilfächer</a:t>
            </a:r>
            <a:endParaRPr lang="de-DE" altLang="de-DE" sz="1600">
              <a:solidFill>
                <a:schemeClr val="bg1"/>
              </a:solidFill>
            </a:endParaRPr>
          </a:p>
          <a:p>
            <a:pPr algn="ctr" eaLnBrk="1" hangingPunct="1"/>
            <a:r>
              <a:rPr lang="de-DE" altLang="de-DE" sz="1600">
                <a:solidFill>
                  <a:schemeClr val="bg1"/>
                </a:solidFill>
              </a:rPr>
              <a:t>M I, Ph, Ch</a:t>
            </a:r>
          </a:p>
        </p:txBody>
      </p:sp>
      <p:sp>
        <p:nvSpPr>
          <p:cNvPr id="64543" name="Text Box 31">
            <a:extLst>
              <a:ext uri="{FF2B5EF4-FFF2-40B4-BE49-F238E27FC236}">
                <a16:creationId xmlns:a16="http://schemas.microsoft.com/office/drawing/2014/main" id="{DE0518DA-D197-4E6E-84E4-30E17EF512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0950" y="2406650"/>
            <a:ext cx="1692275" cy="3619500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1600">
                <a:solidFill>
                  <a:schemeClr val="bg1"/>
                </a:solidFill>
              </a:rPr>
              <a:t>Wahlpflicht-</a:t>
            </a:r>
          </a:p>
          <a:p>
            <a:pPr algn="ctr" eaLnBrk="1" hangingPunct="1"/>
            <a:r>
              <a:rPr lang="de-DE" altLang="de-DE" sz="1600">
                <a:solidFill>
                  <a:schemeClr val="bg1"/>
                </a:solidFill>
              </a:rPr>
              <a:t>fächergruppe</a:t>
            </a:r>
          </a:p>
          <a:p>
            <a:pPr algn="ctr" eaLnBrk="1" hangingPunct="1"/>
            <a:r>
              <a:rPr lang="de-DE" altLang="de-DE" sz="1600">
                <a:solidFill>
                  <a:schemeClr val="bg1"/>
                </a:solidFill>
              </a:rPr>
              <a:t>II</a:t>
            </a:r>
          </a:p>
          <a:p>
            <a:pPr algn="ctr"/>
            <a:r>
              <a:rPr lang="de-DE" altLang="de-DE" sz="1600">
                <a:solidFill>
                  <a:schemeClr val="bg1"/>
                </a:solidFill>
              </a:rPr>
              <a:t>wirtschaftlich/</a:t>
            </a:r>
            <a:br>
              <a:rPr lang="de-DE" altLang="de-DE" sz="1600">
                <a:solidFill>
                  <a:schemeClr val="bg1"/>
                </a:solidFill>
              </a:rPr>
            </a:br>
            <a:r>
              <a:rPr lang="de-DE" altLang="de-DE" sz="1600">
                <a:solidFill>
                  <a:schemeClr val="bg1"/>
                </a:solidFill>
              </a:rPr>
              <a:t>kaufmännisch</a:t>
            </a:r>
            <a:r>
              <a:rPr lang="de-DE" altLang="de-DE" sz="1600" b="1">
                <a:solidFill>
                  <a:schemeClr val="bg1"/>
                </a:solidFill>
              </a:rPr>
              <a:t> </a:t>
            </a:r>
            <a:endParaRPr lang="de-DE" altLang="de-DE" sz="1600">
              <a:solidFill>
                <a:schemeClr val="bg1"/>
              </a:solidFill>
            </a:endParaRPr>
          </a:p>
          <a:p>
            <a:pPr algn="ctr"/>
            <a:br>
              <a:rPr lang="de-DE" altLang="de-DE" sz="1600" b="1">
                <a:solidFill>
                  <a:schemeClr val="bg1"/>
                </a:solidFill>
              </a:rPr>
            </a:br>
            <a:endParaRPr lang="de-DE" altLang="de-DE" sz="1600" b="1">
              <a:solidFill>
                <a:schemeClr val="bg1"/>
              </a:solidFill>
            </a:endParaRPr>
          </a:p>
          <a:p>
            <a:pPr algn="ctr"/>
            <a:r>
              <a:rPr lang="de-DE" altLang="de-DE" sz="1600" b="1">
                <a:solidFill>
                  <a:srgbClr val="FF0066"/>
                </a:solidFill>
              </a:rPr>
              <a:t>Prüfungsfächer</a:t>
            </a:r>
          </a:p>
          <a:p>
            <a:pPr algn="ctr" eaLnBrk="1" hangingPunct="1"/>
            <a:r>
              <a:rPr lang="de-DE" altLang="de-DE" sz="1600">
                <a:solidFill>
                  <a:srgbClr val="FF0066"/>
                </a:solidFill>
              </a:rPr>
              <a:t>D, E, M II, BwR</a:t>
            </a:r>
          </a:p>
          <a:p>
            <a:pPr algn="ctr" eaLnBrk="1" hangingPunct="1"/>
            <a:endParaRPr lang="de-DE" altLang="de-DE" sz="1600" b="1">
              <a:solidFill>
                <a:schemeClr val="tx1"/>
              </a:solidFill>
            </a:endParaRPr>
          </a:p>
          <a:p>
            <a:pPr algn="ctr" eaLnBrk="1" hangingPunct="1"/>
            <a:endParaRPr lang="de-DE" altLang="de-DE" sz="1600" b="1">
              <a:solidFill>
                <a:schemeClr val="bg1"/>
              </a:solidFill>
            </a:endParaRPr>
          </a:p>
          <a:p>
            <a:pPr algn="ctr" eaLnBrk="1" hangingPunct="1"/>
            <a:r>
              <a:rPr lang="de-DE" altLang="de-DE" sz="1600" b="1">
                <a:solidFill>
                  <a:schemeClr val="bg1"/>
                </a:solidFill>
              </a:rPr>
              <a:t>Profilfächer</a:t>
            </a:r>
            <a:endParaRPr lang="de-DE" altLang="de-DE" sz="1600">
              <a:solidFill>
                <a:schemeClr val="bg1"/>
              </a:solidFill>
            </a:endParaRPr>
          </a:p>
          <a:p>
            <a:pPr algn="ctr" eaLnBrk="1" hangingPunct="1"/>
            <a:r>
              <a:rPr lang="de-DE" altLang="de-DE" sz="1600">
                <a:solidFill>
                  <a:schemeClr val="bg1"/>
                </a:solidFill>
              </a:rPr>
              <a:t>BwR, WiR</a:t>
            </a:r>
          </a:p>
        </p:txBody>
      </p:sp>
      <p:sp>
        <p:nvSpPr>
          <p:cNvPr id="64544" name="Text Box 32">
            <a:extLst>
              <a:ext uri="{FF2B5EF4-FFF2-40B4-BE49-F238E27FC236}">
                <a16:creationId xmlns:a16="http://schemas.microsoft.com/office/drawing/2014/main" id="{5D72D213-0F06-430A-8896-4760A22888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1013" y="2406650"/>
            <a:ext cx="1765300" cy="3619500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1600">
                <a:solidFill>
                  <a:schemeClr val="bg1"/>
                </a:solidFill>
              </a:rPr>
              <a:t>Wahlpflicht-</a:t>
            </a:r>
          </a:p>
          <a:p>
            <a:pPr algn="ctr"/>
            <a:r>
              <a:rPr lang="de-DE" altLang="de-DE" sz="1600">
                <a:solidFill>
                  <a:schemeClr val="bg1"/>
                </a:solidFill>
              </a:rPr>
              <a:t>fächergruppe</a:t>
            </a:r>
          </a:p>
          <a:p>
            <a:pPr algn="ctr"/>
            <a:r>
              <a:rPr lang="de-DE" altLang="de-DE" sz="1600">
                <a:solidFill>
                  <a:schemeClr val="bg1"/>
                </a:solidFill>
              </a:rPr>
              <a:t>III a</a:t>
            </a:r>
          </a:p>
          <a:p>
            <a:pPr algn="ctr"/>
            <a:r>
              <a:rPr lang="de-DE" altLang="de-DE" sz="1600">
                <a:solidFill>
                  <a:schemeClr val="bg1"/>
                </a:solidFill>
              </a:rPr>
              <a:t>fremdsprachlich (Französisch)</a:t>
            </a:r>
          </a:p>
          <a:p>
            <a:pPr algn="ctr"/>
            <a:endParaRPr lang="de-DE" altLang="de-DE" sz="1600" b="1">
              <a:solidFill>
                <a:schemeClr val="tx1"/>
              </a:solidFill>
            </a:endParaRPr>
          </a:p>
          <a:p>
            <a:pPr algn="ctr"/>
            <a:endParaRPr lang="de-DE" altLang="de-DE" sz="1600" b="1">
              <a:solidFill>
                <a:schemeClr val="tx1"/>
              </a:solidFill>
            </a:endParaRPr>
          </a:p>
          <a:p>
            <a:pPr algn="ctr" eaLnBrk="1" hangingPunct="1"/>
            <a:r>
              <a:rPr lang="de-DE" altLang="de-DE" sz="1600" b="1">
                <a:solidFill>
                  <a:srgbClr val="FF0066"/>
                </a:solidFill>
              </a:rPr>
              <a:t>Prüfungsfächer</a:t>
            </a:r>
            <a:endParaRPr lang="de-DE" altLang="de-DE" sz="1600">
              <a:solidFill>
                <a:srgbClr val="FF0066"/>
              </a:solidFill>
            </a:endParaRPr>
          </a:p>
          <a:p>
            <a:pPr algn="ctr" eaLnBrk="1" hangingPunct="1"/>
            <a:r>
              <a:rPr lang="de-DE" altLang="de-DE" sz="1600">
                <a:solidFill>
                  <a:srgbClr val="FF0066"/>
                </a:solidFill>
              </a:rPr>
              <a:t>D, E, M II, F</a:t>
            </a:r>
          </a:p>
          <a:p>
            <a:pPr algn="ctr" eaLnBrk="1" hangingPunct="1"/>
            <a:endParaRPr lang="de-DE" altLang="de-DE" sz="1600">
              <a:solidFill>
                <a:srgbClr val="FF0066"/>
              </a:solidFill>
            </a:endParaRPr>
          </a:p>
          <a:p>
            <a:pPr algn="ctr" eaLnBrk="1" hangingPunct="1"/>
            <a:endParaRPr lang="de-DE" altLang="de-DE" sz="1600">
              <a:solidFill>
                <a:srgbClr val="FF0066"/>
              </a:solidFill>
            </a:endParaRPr>
          </a:p>
          <a:p>
            <a:pPr algn="ctr" eaLnBrk="1" hangingPunct="1"/>
            <a:r>
              <a:rPr lang="de-DE" altLang="de-DE" sz="1600" b="1">
                <a:solidFill>
                  <a:schemeClr val="bg1"/>
                </a:solidFill>
              </a:rPr>
              <a:t>Profilfächer</a:t>
            </a:r>
            <a:endParaRPr lang="de-DE" altLang="de-DE" sz="1600">
              <a:solidFill>
                <a:schemeClr val="bg1"/>
              </a:solidFill>
            </a:endParaRPr>
          </a:p>
          <a:p>
            <a:pPr algn="ctr" eaLnBrk="1" hangingPunct="1"/>
            <a:r>
              <a:rPr lang="de-DE" altLang="de-DE" sz="1600">
                <a:solidFill>
                  <a:schemeClr val="bg1"/>
                </a:solidFill>
              </a:rPr>
              <a:t>F, BwR</a:t>
            </a:r>
          </a:p>
        </p:txBody>
      </p:sp>
      <p:sp>
        <p:nvSpPr>
          <p:cNvPr id="64545" name="Text Box 33">
            <a:extLst>
              <a:ext uri="{FF2B5EF4-FFF2-40B4-BE49-F238E27FC236}">
                <a16:creationId xmlns:a16="http://schemas.microsoft.com/office/drawing/2014/main" id="{CFBF9E21-C628-4D05-848C-3EDC7C53DA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8863" y="2406650"/>
            <a:ext cx="2500312" cy="3994150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1600">
                <a:solidFill>
                  <a:schemeClr val="bg1"/>
                </a:solidFill>
              </a:rPr>
              <a:t>Wahlpflicht-</a:t>
            </a:r>
          </a:p>
          <a:p>
            <a:pPr algn="ctr"/>
            <a:r>
              <a:rPr lang="de-DE" altLang="de-DE" sz="1600">
                <a:solidFill>
                  <a:schemeClr val="bg1"/>
                </a:solidFill>
              </a:rPr>
              <a:t>fächergruppe</a:t>
            </a:r>
          </a:p>
          <a:p>
            <a:pPr algn="ctr"/>
            <a:r>
              <a:rPr lang="de-DE" altLang="de-DE" sz="1600">
                <a:solidFill>
                  <a:schemeClr val="bg1"/>
                </a:solidFill>
              </a:rPr>
              <a:t>III b</a:t>
            </a:r>
          </a:p>
          <a:p>
            <a:pPr algn="ctr"/>
            <a:r>
              <a:rPr lang="de-DE" altLang="de-DE" sz="1600">
                <a:solidFill>
                  <a:schemeClr val="bg1"/>
                </a:solidFill>
              </a:rPr>
              <a:t>musisch-gestalterisch,</a:t>
            </a:r>
          </a:p>
          <a:p>
            <a:pPr algn="ctr"/>
            <a:r>
              <a:rPr lang="de-DE" altLang="de-DE" sz="1600">
                <a:solidFill>
                  <a:schemeClr val="bg1"/>
                </a:solidFill>
              </a:rPr>
              <a:t>hauswirtschaftlich,</a:t>
            </a:r>
          </a:p>
          <a:p>
            <a:pPr algn="ctr"/>
            <a:r>
              <a:rPr lang="de-DE" altLang="de-DE" sz="1600">
                <a:solidFill>
                  <a:schemeClr val="bg1"/>
                </a:solidFill>
              </a:rPr>
              <a:t>sozial</a:t>
            </a:r>
          </a:p>
          <a:p>
            <a:pPr algn="ctr"/>
            <a:endParaRPr lang="de-DE" altLang="de-DE" sz="1800" b="1">
              <a:solidFill>
                <a:srgbClr val="0000FF"/>
              </a:solidFill>
            </a:endParaRPr>
          </a:p>
          <a:p>
            <a:pPr algn="ctr"/>
            <a:r>
              <a:rPr lang="de-DE" altLang="de-DE" sz="1600" b="1">
                <a:solidFill>
                  <a:srgbClr val="FF0066"/>
                </a:solidFill>
              </a:rPr>
              <a:t>Prüfungsfächer</a:t>
            </a:r>
            <a:endParaRPr lang="de-DE" altLang="de-DE" sz="1600">
              <a:solidFill>
                <a:srgbClr val="FF0066"/>
              </a:solidFill>
            </a:endParaRPr>
          </a:p>
          <a:p>
            <a:pPr algn="ctr" eaLnBrk="1" hangingPunct="1"/>
            <a:r>
              <a:rPr lang="de-DE" altLang="de-DE" sz="1600">
                <a:solidFill>
                  <a:srgbClr val="FF0066"/>
                </a:solidFill>
              </a:rPr>
              <a:t>D, E, M II, Profilfach</a:t>
            </a:r>
          </a:p>
          <a:p>
            <a:pPr algn="ctr" eaLnBrk="1" hangingPunct="1"/>
            <a:endParaRPr lang="de-DE" altLang="de-DE" sz="1600">
              <a:solidFill>
                <a:srgbClr val="FF0066"/>
              </a:solidFill>
            </a:endParaRPr>
          </a:p>
          <a:p>
            <a:pPr algn="ctr" eaLnBrk="1" hangingPunct="1"/>
            <a:r>
              <a:rPr lang="de-DE" altLang="de-DE" sz="1600" b="1">
                <a:solidFill>
                  <a:schemeClr val="bg1"/>
                </a:solidFill>
              </a:rPr>
              <a:t>Profilfach</a:t>
            </a:r>
            <a:endParaRPr lang="de-DE" altLang="de-DE" sz="1600">
              <a:solidFill>
                <a:schemeClr val="bg1"/>
              </a:solidFill>
            </a:endParaRPr>
          </a:p>
          <a:p>
            <a:pPr algn="ctr"/>
            <a:r>
              <a:rPr lang="de-DE" altLang="de-DE" sz="1600">
                <a:solidFill>
                  <a:schemeClr val="bg1"/>
                </a:solidFill>
              </a:rPr>
              <a:t>Kunsterziehung </a:t>
            </a:r>
            <a:r>
              <a:rPr lang="de-DE" altLang="de-DE" sz="1600" u="sng">
                <a:solidFill>
                  <a:schemeClr val="bg1"/>
                </a:solidFill>
              </a:rPr>
              <a:t>oder</a:t>
            </a:r>
            <a:r>
              <a:rPr lang="de-DE" altLang="de-DE" sz="1600">
                <a:solidFill>
                  <a:schemeClr val="bg1"/>
                </a:solidFill>
              </a:rPr>
              <a:t> Werken </a:t>
            </a:r>
            <a:r>
              <a:rPr lang="de-DE" altLang="de-DE" sz="1600" u="sng">
                <a:solidFill>
                  <a:schemeClr val="bg1"/>
                </a:solidFill>
              </a:rPr>
              <a:t>oder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de-DE" altLang="de-DE" sz="1600">
                <a:solidFill>
                  <a:schemeClr val="bg1"/>
                </a:solidFill>
              </a:rPr>
              <a:t>Ernährung/Gesundheit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de-DE" altLang="de-DE" sz="1600" u="sng">
                <a:solidFill>
                  <a:schemeClr val="bg1"/>
                </a:solidFill>
              </a:rPr>
              <a:t>oder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de-DE" altLang="de-DE" sz="1600">
                <a:solidFill>
                  <a:schemeClr val="bg1"/>
                </a:solidFill>
              </a:rPr>
              <a:t>Sozialwesen</a:t>
            </a:r>
          </a:p>
        </p:txBody>
      </p:sp>
      <p:sp>
        <p:nvSpPr>
          <p:cNvPr id="99330" name="Text Box 2">
            <a:extLst>
              <a:ext uri="{FF2B5EF4-FFF2-40B4-BE49-F238E27FC236}">
                <a16:creationId xmlns:a16="http://schemas.microsoft.com/office/drawing/2014/main" id="{93440D0E-9185-4E34-AEBD-CE05FDC7D7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7725" y="1787525"/>
            <a:ext cx="77390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2800">
                <a:solidFill>
                  <a:schemeClr val="tx1"/>
                </a:solidFill>
              </a:rPr>
              <a:t> </a:t>
            </a:r>
            <a:r>
              <a:rPr lang="de-DE" altLang="de-DE" sz="2000">
                <a:solidFill>
                  <a:schemeClr val="bg1"/>
                </a:solidFill>
              </a:rPr>
              <a:t>Die Ausbildungsrichtungen der Realschule (ab Jahrgangsstufe 7)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42" grpId="0" animBg="1" autoUpdateAnimBg="0"/>
      <p:bldP spid="64543" grpId="0" animBg="1" autoUpdateAnimBg="0"/>
      <p:bldP spid="64544" grpId="0" animBg="1" autoUpdateAnimBg="0"/>
      <p:bldP spid="64545" grpId="0" animBg="1" autoUpdateAnimBg="0"/>
      <p:bldP spid="99330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68">
            <a:extLst>
              <a:ext uri="{FF2B5EF4-FFF2-40B4-BE49-F238E27FC236}">
                <a16:creationId xmlns:a16="http://schemas.microsoft.com/office/drawing/2014/main" id="{FEE88AA3-6CFB-40AC-81B1-18E4CC759E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0675" y="1196975"/>
            <a:ext cx="53578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b="1">
                <a:solidFill>
                  <a:srgbClr val="002060"/>
                </a:solidFill>
              </a:rPr>
              <a:t>Profil Gymnasium</a:t>
            </a:r>
          </a:p>
        </p:txBody>
      </p:sp>
      <p:sp>
        <p:nvSpPr>
          <p:cNvPr id="33797" name="Text Box 5">
            <a:extLst>
              <a:ext uri="{FF2B5EF4-FFF2-40B4-BE49-F238E27FC236}">
                <a16:creationId xmlns:a16="http://schemas.microsoft.com/office/drawing/2014/main" id="{0A4BB0C4-667C-4915-BF9B-DDC46F4096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363" y="1849438"/>
            <a:ext cx="8156575" cy="45243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  <a:defRPr/>
            </a:pPr>
            <a:r>
              <a:rPr lang="de-DE" sz="1800" b="1" dirty="0">
                <a:solidFill>
                  <a:schemeClr val="bg1"/>
                </a:solidFill>
                <a:latin typeface="Arial" charset="0"/>
              </a:rPr>
              <a:t>Die bayerischen Gymnasien… </a:t>
            </a:r>
            <a:endParaRPr lang="de-DE" sz="800" b="1" dirty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spcBef>
                <a:spcPct val="50000"/>
              </a:spcBef>
              <a:buFontTx/>
              <a:buChar char="-"/>
              <a:defRPr/>
            </a:pPr>
            <a:r>
              <a:rPr lang="de-DE" sz="1800" dirty="0">
                <a:solidFill>
                  <a:schemeClr val="bg1"/>
                </a:solidFill>
                <a:latin typeface="Arial" charset="0"/>
              </a:rPr>
              <a:t>  vermitteln eine </a:t>
            </a:r>
            <a:r>
              <a:rPr lang="de-DE" sz="1800" b="1" dirty="0">
                <a:solidFill>
                  <a:schemeClr val="bg1"/>
                </a:solidFill>
                <a:latin typeface="Arial" charset="0"/>
              </a:rPr>
              <a:t>breite und vertiefte Allgemeinbildung</a:t>
            </a:r>
          </a:p>
          <a:p>
            <a:pPr eaLnBrk="1" hangingPunct="1">
              <a:spcBef>
                <a:spcPct val="50000"/>
              </a:spcBef>
              <a:buFontTx/>
              <a:buChar char="-"/>
              <a:defRPr/>
            </a:pPr>
            <a:r>
              <a:rPr lang="de-DE" sz="1800" dirty="0">
                <a:solidFill>
                  <a:schemeClr val="bg1"/>
                </a:solidFill>
                <a:latin typeface="Arial" charset="0"/>
              </a:rPr>
              <a:t>  fördern das fächerübergreifende, abstrakte und problemlösende Denken</a:t>
            </a:r>
          </a:p>
          <a:p>
            <a:pPr eaLnBrk="1" hangingPunct="1">
              <a:spcBef>
                <a:spcPct val="50000"/>
              </a:spcBef>
              <a:buFontTx/>
              <a:buChar char="-"/>
              <a:defRPr/>
            </a:pPr>
            <a:r>
              <a:rPr lang="de-DE" sz="1800" dirty="0">
                <a:solidFill>
                  <a:schemeClr val="bg1"/>
                </a:solidFill>
                <a:latin typeface="Arial" charset="0"/>
              </a:rPr>
              <a:t>  legen eine gute Grundlage für lebenslanges Lernen</a:t>
            </a:r>
          </a:p>
          <a:p>
            <a:pPr eaLnBrk="1" hangingPunct="1">
              <a:spcBef>
                <a:spcPct val="50000"/>
              </a:spcBef>
              <a:buFontTx/>
              <a:buChar char="-"/>
              <a:defRPr/>
            </a:pPr>
            <a:r>
              <a:rPr lang="de-DE" sz="1800" dirty="0">
                <a:solidFill>
                  <a:schemeClr val="bg1"/>
                </a:solidFill>
                <a:latin typeface="Arial" charset="0"/>
              </a:rPr>
              <a:t>  bereiten in der Regel auf ein </a:t>
            </a:r>
            <a:r>
              <a:rPr lang="de-DE" sz="1800" b="1" dirty="0">
                <a:solidFill>
                  <a:schemeClr val="bg1"/>
                </a:solidFill>
                <a:latin typeface="Arial" charset="0"/>
              </a:rPr>
              <a:t>Hochschulstudium</a:t>
            </a:r>
            <a:r>
              <a:rPr lang="de-DE" sz="1800" dirty="0">
                <a:solidFill>
                  <a:schemeClr val="bg1"/>
                </a:solidFill>
                <a:latin typeface="Arial" charset="0"/>
              </a:rPr>
              <a:t> vor</a:t>
            </a:r>
          </a:p>
          <a:p>
            <a:pPr eaLnBrk="1" hangingPunct="1">
              <a:spcBef>
                <a:spcPct val="50000"/>
              </a:spcBef>
              <a:buFontTx/>
              <a:buChar char="-"/>
              <a:defRPr/>
            </a:pPr>
            <a:r>
              <a:rPr lang="de-DE" sz="1800" dirty="0">
                <a:solidFill>
                  <a:schemeClr val="bg1"/>
                </a:solidFill>
                <a:latin typeface="Arial" charset="0"/>
              </a:rPr>
              <a:t>  schaffen aber auch gute Voraussetzungen für eine </a:t>
            </a:r>
            <a:r>
              <a:rPr lang="de-DE" sz="1800" b="1" dirty="0">
                <a:solidFill>
                  <a:schemeClr val="bg1"/>
                </a:solidFill>
                <a:latin typeface="Arial" charset="0"/>
              </a:rPr>
              <a:t>Berufsausbildung</a:t>
            </a:r>
          </a:p>
          <a:p>
            <a:pPr eaLnBrk="1" hangingPunct="1">
              <a:spcBef>
                <a:spcPct val="50000"/>
              </a:spcBef>
              <a:buFontTx/>
              <a:buChar char="-"/>
              <a:defRPr/>
            </a:pPr>
            <a:r>
              <a:rPr lang="de-DE" sz="1800" dirty="0">
                <a:solidFill>
                  <a:schemeClr val="bg1"/>
                </a:solidFill>
                <a:latin typeface="Arial" charset="0"/>
              </a:rPr>
              <a:t>  bieten neben dem breiten, für alle Ausbildungsrichtungen verbindlichen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de-DE" sz="1800" dirty="0">
                <a:solidFill>
                  <a:schemeClr val="bg1"/>
                </a:solidFill>
                <a:latin typeface="Arial" charset="0"/>
              </a:rPr>
              <a:t>  	Fächerprogramm </a:t>
            </a:r>
            <a:r>
              <a:rPr lang="de-DE" sz="1800" b="1" dirty="0">
                <a:solidFill>
                  <a:schemeClr val="bg1"/>
                </a:solidFill>
                <a:latin typeface="Arial" charset="0"/>
              </a:rPr>
              <a:t>in der Mittelstufe Schwerpunktsetzungen </a:t>
            </a:r>
            <a:r>
              <a:rPr lang="de-DE" sz="1800" dirty="0">
                <a:solidFill>
                  <a:schemeClr val="bg1"/>
                </a:solidFill>
                <a:latin typeface="Arial" charset="0"/>
              </a:rPr>
              <a:t>an</a:t>
            </a:r>
          </a:p>
          <a:p>
            <a:pPr eaLnBrk="1" hangingPunct="1">
              <a:spcBef>
                <a:spcPct val="50000"/>
              </a:spcBef>
              <a:buFontTx/>
              <a:buChar char="-"/>
              <a:defRPr/>
            </a:pPr>
            <a:r>
              <a:rPr lang="de-DE" sz="1800" dirty="0">
                <a:solidFill>
                  <a:schemeClr val="bg1"/>
                </a:solidFill>
                <a:latin typeface="Arial" charset="0"/>
              </a:rPr>
              <a:t>  verlangen/ermöglichen das Erlernen von </a:t>
            </a:r>
            <a:r>
              <a:rPr lang="de-DE" sz="1800" b="1" dirty="0">
                <a:solidFill>
                  <a:schemeClr val="bg1"/>
                </a:solidFill>
                <a:latin typeface="Arial" charset="0"/>
              </a:rPr>
              <a:t>mindestens 2 Fremdsprachen </a:t>
            </a:r>
          </a:p>
          <a:p>
            <a:pPr eaLnBrk="1" hangingPunct="1">
              <a:spcBef>
                <a:spcPct val="50000"/>
              </a:spcBef>
              <a:buFontTx/>
              <a:buChar char="-"/>
              <a:defRPr/>
            </a:pPr>
            <a:r>
              <a:rPr lang="de-DE" sz="1800" dirty="0">
                <a:solidFill>
                  <a:schemeClr val="bg1"/>
                </a:solidFill>
                <a:latin typeface="Arial" charset="0"/>
              </a:rPr>
              <a:t>  vertiefen im neuen G9 die </a:t>
            </a:r>
            <a:r>
              <a:rPr lang="de-DE" sz="1800" b="1" dirty="0">
                <a:solidFill>
                  <a:schemeClr val="bg1"/>
                </a:solidFill>
                <a:latin typeface="Arial" charset="0"/>
              </a:rPr>
              <a:t>MINT-Fächer</a:t>
            </a:r>
            <a:r>
              <a:rPr lang="de-DE" sz="1800" dirty="0">
                <a:solidFill>
                  <a:schemeClr val="bg1"/>
                </a:solidFill>
                <a:latin typeface="Arial" charset="0"/>
              </a:rPr>
              <a:t> und die </a:t>
            </a:r>
            <a:r>
              <a:rPr lang="de-DE" sz="1800" b="1" dirty="0">
                <a:solidFill>
                  <a:schemeClr val="bg1"/>
                </a:solidFill>
                <a:latin typeface="Arial" charset="0"/>
              </a:rPr>
              <a:t>politische Bildung</a:t>
            </a:r>
          </a:p>
          <a:p>
            <a:pPr eaLnBrk="1" hangingPunct="1">
              <a:spcBef>
                <a:spcPct val="50000"/>
              </a:spcBef>
              <a:buFontTx/>
              <a:buChar char="-"/>
              <a:defRPr/>
            </a:pPr>
            <a:r>
              <a:rPr lang="de-DE" sz="1800" dirty="0">
                <a:solidFill>
                  <a:schemeClr val="bg1"/>
                </a:solidFill>
                <a:latin typeface="Arial" charset="0"/>
              </a:rPr>
              <a:t>  fördern besonders auch hochbegabte </a:t>
            </a:r>
            <a:r>
              <a:rPr lang="de-DE" sz="1800" dirty="0" err="1">
                <a:solidFill>
                  <a:schemeClr val="bg1"/>
                </a:solidFill>
                <a:latin typeface="Arial" charset="0"/>
              </a:rPr>
              <a:t>SchülerInnen</a:t>
            </a:r>
            <a:r>
              <a:rPr lang="de-DE" sz="1800" dirty="0">
                <a:solidFill>
                  <a:schemeClr val="bg1"/>
                </a:solidFill>
                <a:latin typeface="Arial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68">
            <a:extLst>
              <a:ext uri="{FF2B5EF4-FFF2-40B4-BE49-F238E27FC236}">
                <a16:creationId xmlns:a16="http://schemas.microsoft.com/office/drawing/2014/main" id="{CF1C3D6E-A0C7-494B-9EAE-30CAFA261E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0675" y="1196975"/>
            <a:ext cx="53578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b="1">
                <a:solidFill>
                  <a:srgbClr val="002060"/>
                </a:solidFill>
              </a:rPr>
              <a:t>Profil Gymnasium - </a:t>
            </a:r>
            <a:r>
              <a:rPr lang="de-DE" altLang="de-DE" sz="1600" b="1">
                <a:solidFill>
                  <a:srgbClr val="002060"/>
                </a:solidFill>
              </a:rPr>
              <a:t>Ausbildungsrichtungen</a:t>
            </a:r>
          </a:p>
        </p:txBody>
      </p:sp>
      <p:pic>
        <p:nvPicPr>
          <p:cNvPr id="46083" name="Grafik 2">
            <a:extLst>
              <a:ext uri="{FF2B5EF4-FFF2-40B4-BE49-F238E27FC236}">
                <a16:creationId xmlns:a16="http://schemas.microsoft.com/office/drawing/2014/main" id="{2D32C818-CD12-4908-AF5E-56A11A2100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0325" y="1771650"/>
            <a:ext cx="3943350" cy="459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68">
            <a:extLst>
              <a:ext uri="{FF2B5EF4-FFF2-40B4-BE49-F238E27FC236}">
                <a16:creationId xmlns:a16="http://schemas.microsoft.com/office/drawing/2014/main" id="{FF7CB37E-1F7C-41CF-AD27-C69E2D1821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0675" y="1196975"/>
            <a:ext cx="53578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b="1">
                <a:solidFill>
                  <a:srgbClr val="002060"/>
                </a:solidFill>
              </a:rPr>
              <a:t>Profil Gymnasium - </a:t>
            </a:r>
            <a:r>
              <a:rPr lang="de-DE" altLang="de-DE" sz="1600" b="1">
                <a:solidFill>
                  <a:srgbClr val="002060"/>
                </a:solidFill>
              </a:rPr>
              <a:t>Ausbildungsrichtungen</a:t>
            </a:r>
          </a:p>
        </p:txBody>
      </p:sp>
      <p:pic>
        <p:nvPicPr>
          <p:cNvPr id="47107" name="Grafik 1">
            <a:extLst>
              <a:ext uri="{FF2B5EF4-FFF2-40B4-BE49-F238E27FC236}">
                <a16:creationId xmlns:a16="http://schemas.microsoft.com/office/drawing/2014/main" id="{72F336BB-396B-4E2F-9F77-CFF6426A73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575" y="1795463"/>
            <a:ext cx="6038850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68">
            <a:extLst>
              <a:ext uri="{FF2B5EF4-FFF2-40B4-BE49-F238E27FC236}">
                <a16:creationId xmlns:a16="http://schemas.microsoft.com/office/drawing/2014/main" id="{615CAF53-D56E-43FF-A372-ED1E03B12D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0675" y="1196975"/>
            <a:ext cx="53578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b="1">
                <a:solidFill>
                  <a:srgbClr val="002060"/>
                </a:solidFill>
              </a:rPr>
              <a:t>Profil Gymnasium</a:t>
            </a:r>
            <a:endParaRPr lang="de-DE" altLang="de-DE" sz="1600" b="1">
              <a:solidFill>
                <a:srgbClr val="002060"/>
              </a:solidFill>
            </a:endParaRPr>
          </a:p>
        </p:txBody>
      </p:sp>
      <p:pic>
        <p:nvPicPr>
          <p:cNvPr id="48131" name="Grafik 3">
            <a:extLst>
              <a:ext uri="{FF2B5EF4-FFF2-40B4-BE49-F238E27FC236}">
                <a16:creationId xmlns:a16="http://schemas.microsoft.com/office/drawing/2014/main" id="{9C9D86CE-5346-452B-A6E7-1FD8E51A66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6150" y="2043113"/>
            <a:ext cx="4711700" cy="417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AAF1C45A-F25A-4789-BB61-A949F31EFE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1925" y="1219200"/>
            <a:ext cx="5829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b="1">
                <a:solidFill>
                  <a:srgbClr val="002060"/>
                </a:solidFill>
              </a:rPr>
              <a:t>Entscheidungshilfen - Kompetenzen</a:t>
            </a:r>
          </a:p>
        </p:txBody>
      </p:sp>
      <p:sp>
        <p:nvSpPr>
          <p:cNvPr id="82947" name="AutoShape 3">
            <a:extLst>
              <a:ext uri="{FF2B5EF4-FFF2-40B4-BE49-F238E27FC236}">
                <a16:creationId xmlns:a16="http://schemas.microsoft.com/office/drawing/2014/main" id="{A62376B4-41AE-4916-98A1-A4E685C91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1828800"/>
            <a:ext cx="2698750" cy="2339975"/>
          </a:xfrm>
          <a:prstGeom prst="hexagon">
            <a:avLst>
              <a:gd name="adj" fmla="val 28833"/>
              <a:gd name="vf" fmla="val 115470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1600" b="1" u="sng">
                <a:solidFill>
                  <a:schemeClr val="bg1"/>
                </a:solidFill>
              </a:rPr>
              <a:t>Sprachkompetenz</a:t>
            </a:r>
          </a:p>
          <a:p>
            <a:pPr algn="ctr" eaLnBrk="1" hangingPunct="1"/>
            <a:endParaRPr lang="de-DE" altLang="de-DE" sz="800" b="1" u="sng">
              <a:solidFill>
                <a:schemeClr val="bg1"/>
              </a:solidFill>
            </a:endParaRPr>
          </a:p>
          <a:p>
            <a:pPr algn="ctr" eaLnBrk="1" hangingPunct="1"/>
            <a:r>
              <a:rPr lang="de-DE" altLang="de-DE" sz="1600">
                <a:solidFill>
                  <a:schemeClr val="bg1"/>
                </a:solidFill>
              </a:rPr>
              <a:t>in den Bereichen </a:t>
            </a:r>
          </a:p>
          <a:p>
            <a:pPr algn="ctr" eaLnBrk="1" hangingPunct="1"/>
            <a:r>
              <a:rPr lang="de-DE" altLang="de-DE" sz="1600">
                <a:solidFill>
                  <a:schemeClr val="bg1"/>
                </a:solidFill>
              </a:rPr>
              <a:t>Lesen, Wortschatz,</a:t>
            </a:r>
          </a:p>
          <a:p>
            <a:pPr algn="ctr" eaLnBrk="1" hangingPunct="1"/>
            <a:r>
              <a:rPr lang="de-DE" altLang="de-DE" sz="1600">
                <a:solidFill>
                  <a:schemeClr val="bg1"/>
                </a:solidFill>
              </a:rPr>
              <a:t>mündliche und </a:t>
            </a:r>
          </a:p>
          <a:p>
            <a:pPr algn="ctr" eaLnBrk="1" hangingPunct="1"/>
            <a:r>
              <a:rPr lang="de-DE" altLang="de-DE" sz="1600">
                <a:solidFill>
                  <a:schemeClr val="bg1"/>
                </a:solidFill>
              </a:rPr>
              <a:t>schriftliche </a:t>
            </a:r>
          </a:p>
          <a:p>
            <a:pPr algn="ctr" eaLnBrk="1" hangingPunct="1"/>
            <a:r>
              <a:rPr lang="de-DE" altLang="de-DE" sz="1600">
                <a:solidFill>
                  <a:schemeClr val="bg1"/>
                </a:solidFill>
              </a:rPr>
              <a:t>Ausdrucksfähigkeit,</a:t>
            </a:r>
          </a:p>
          <a:p>
            <a:pPr algn="ctr" eaLnBrk="1" hangingPunct="1"/>
            <a:r>
              <a:rPr lang="de-DE" altLang="de-DE" sz="1600">
                <a:solidFill>
                  <a:schemeClr val="bg1"/>
                </a:solidFill>
              </a:rPr>
              <a:t>Rechtschreibung</a:t>
            </a:r>
          </a:p>
        </p:txBody>
      </p:sp>
      <p:sp>
        <p:nvSpPr>
          <p:cNvPr id="82950" name="AutoShape 6">
            <a:extLst>
              <a:ext uri="{FF2B5EF4-FFF2-40B4-BE49-F238E27FC236}">
                <a16:creationId xmlns:a16="http://schemas.microsoft.com/office/drawing/2014/main" id="{66526F7A-C57F-4C88-9592-7AA625F8B5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365625"/>
            <a:ext cx="2698750" cy="2339975"/>
          </a:xfrm>
          <a:prstGeom prst="hexagon">
            <a:avLst>
              <a:gd name="adj" fmla="val 28833"/>
              <a:gd name="vf" fmla="val 115470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de-DE" altLang="de-DE" sz="1600" b="1" u="sng">
              <a:solidFill>
                <a:schemeClr val="tx1"/>
              </a:solidFill>
            </a:endParaRPr>
          </a:p>
          <a:p>
            <a:pPr algn="ctr" eaLnBrk="1" hangingPunct="1"/>
            <a:r>
              <a:rPr lang="de-DE" altLang="de-DE" sz="1600" b="1" u="sng">
                <a:solidFill>
                  <a:schemeClr val="bg1"/>
                </a:solidFill>
              </a:rPr>
              <a:t>Mathematische </a:t>
            </a:r>
          </a:p>
          <a:p>
            <a:pPr algn="ctr" eaLnBrk="1" hangingPunct="1"/>
            <a:r>
              <a:rPr lang="de-DE" altLang="de-DE" sz="1600" b="1" u="sng">
                <a:solidFill>
                  <a:schemeClr val="bg1"/>
                </a:solidFill>
              </a:rPr>
              <a:t>Kompetenz</a:t>
            </a:r>
          </a:p>
          <a:p>
            <a:pPr algn="ctr" eaLnBrk="1" hangingPunct="1"/>
            <a:endParaRPr lang="de-DE" altLang="de-DE" sz="800" b="1" u="sng">
              <a:solidFill>
                <a:schemeClr val="bg1"/>
              </a:solidFill>
            </a:endParaRPr>
          </a:p>
          <a:p>
            <a:pPr algn="ctr" eaLnBrk="1" hangingPunct="1"/>
            <a:r>
              <a:rPr lang="de-DE" altLang="de-DE" sz="1600">
                <a:solidFill>
                  <a:schemeClr val="bg1"/>
                </a:solidFill>
              </a:rPr>
              <a:t>in den Bereichen</a:t>
            </a:r>
          </a:p>
          <a:p>
            <a:pPr algn="ctr" eaLnBrk="1" hangingPunct="1"/>
            <a:r>
              <a:rPr lang="de-DE" altLang="de-DE" sz="1600">
                <a:solidFill>
                  <a:schemeClr val="bg1"/>
                </a:solidFill>
              </a:rPr>
              <a:t>Geometrie,</a:t>
            </a:r>
            <a:endParaRPr lang="de-DE" altLang="de-DE" sz="1600" u="sng">
              <a:solidFill>
                <a:schemeClr val="bg1"/>
              </a:solidFill>
            </a:endParaRPr>
          </a:p>
          <a:p>
            <a:pPr algn="ctr" eaLnBrk="1" hangingPunct="1"/>
            <a:r>
              <a:rPr lang="de-DE" altLang="de-DE" sz="1600">
                <a:solidFill>
                  <a:schemeClr val="bg1"/>
                </a:solidFill>
              </a:rPr>
              <a:t>Zahlenrechnen </a:t>
            </a:r>
          </a:p>
          <a:p>
            <a:pPr algn="ctr" eaLnBrk="1" hangingPunct="1"/>
            <a:r>
              <a:rPr lang="de-DE" altLang="de-DE" sz="1600">
                <a:solidFill>
                  <a:schemeClr val="bg1"/>
                </a:solidFill>
              </a:rPr>
              <a:t>(Grundrechenarten),</a:t>
            </a:r>
          </a:p>
          <a:p>
            <a:pPr algn="ctr" eaLnBrk="1" hangingPunct="1"/>
            <a:r>
              <a:rPr lang="de-DE" altLang="de-DE" sz="1600">
                <a:solidFill>
                  <a:schemeClr val="bg1"/>
                </a:solidFill>
              </a:rPr>
              <a:t>sachbezogenes </a:t>
            </a:r>
          </a:p>
          <a:p>
            <a:pPr algn="ctr" eaLnBrk="1" hangingPunct="1"/>
            <a:r>
              <a:rPr lang="de-DE" altLang="de-DE" sz="1600">
                <a:solidFill>
                  <a:schemeClr val="bg1"/>
                </a:solidFill>
              </a:rPr>
              <a:t>Rechnen</a:t>
            </a:r>
          </a:p>
          <a:p>
            <a:pPr algn="ctr" eaLnBrk="1" hangingPunct="1"/>
            <a:endParaRPr lang="de-DE" altLang="de-DE" sz="1600">
              <a:solidFill>
                <a:schemeClr val="bg2"/>
              </a:solidFill>
            </a:endParaRPr>
          </a:p>
        </p:txBody>
      </p:sp>
      <p:sp>
        <p:nvSpPr>
          <p:cNvPr id="49157" name="Rectangle 7">
            <a:extLst>
              <a:ext uri="{FF2B5EF4-FFF2-40B4-BE49-F238E27FC236}">
                <a16:creationId xmlns:a16="http://schemas.microsoft.com/office/drawing/2014/main" id="{D548217C-6972-45B1-9BAB-52474D2EFB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981200"/>
            <a:ext cx="8001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endParaRPr lang="de-DE" altLang="de-DE"/>
          </a:p>
        </p:txBody>
      </p:sp>
      <p:sp>
        <p:nvSpPr>
          <p:cNvPr id="82952" name="AutoShape 8">
            <a:extLst>
              <a:ext uri="{FF2B5EF4-FFF2-40B4-BE49-F238E27FC236}">
                <a16:creationId xmlns:a16="http://schemas.microsoft.com/office/drawing/2014/main" id="{56BCFF2D-ED48-42EA-81F1-8083FF1EAE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124200"/>
            <a:ext cx="2698750" cy="2339975"/>
          </a:xfrm>
          <a:prstGeom prst="hexagon">
            <a:avLst>
              <a:gd name="adj" fmla="val 28833"/>
              <a:gd name="vf" fmla="val 115470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1600" b="1" u="sng">
                <a:solidFill>
                  <a:schemeClr val="bg1"/>
                </a:solidFill>
              </a:rPr>
              <a:t>Interessen und </a:t>
            </a:r>
          </a:p>
          <a:p>
            <a:pPr algn="ctr" eaLnBrk="1" hangingPunct="1"/>
            <a:r>
              <a:rPr lang="de-DE" altLang="de-DE" sz="1600" b="1" u="sng">
                <a:solidFill>
                  <a:schemeClr val="bg1"/>
                </a:solidFill>
              </a:rPr>
              <a:t>Einstellungen</a:t>
            </a:r>
          </a:p>
          <a:p>
            <a:pPr algn="ctr" eaLnBrk="1" hangingPunct="1"/>
            <a:endParaRPr lang="de-DE" altLang="de-DE" sz="800" b="1" u="sng">
              <a:solidFill>
                <a:schemeClr val="bg1"/>
              </a:solidFill>
            </a:endParaRPr>
          </a:p>
          <a:p>
            <a:pPr algn="ctr" eaLnBrk="1" hangingPunct="1"/>
            <a:r>
              <a:rPr lang="de-DE" altLang="de-DE" sz="1600">
                <a:solidFill>
                  <a:schemeClr val="bg1"/>
                </a:solidFill>
              </a:rPr>
              <a:t>Lernmotivation,</a:t>
            </a:r>
          </a:p>
          <a:p>
            <a:pPr algn="ctr" eaLnBrk="1" hangingPunct="1"/>
            <a:r>
              <a:rPr lang="de-DE" altLang="de-DE" sz="1600">
                <a:solidFill>
                  <a:schemeClr val="bg1"/>
                </a:solidFill>
              </a:rPr>
              <a:t>Aufmerksamkeit,</a:t>
            </a:r>
          </a:p>
          <a:p>
            <a:pPr algn="ctr" eaLnBrk="1" hangingPunct="1"/>
            <a:r>
              <a:rPr lang="de-DE" altLang="de-DE" sz="1600">
                <a:solidFill>
                  <a:schemeClr val="bg1"/>
                </a:solidFill>
              </a:rPr>
              <a:t>Wissbegierde,</a:t>
            </a:r>
          </a:p>
          <a:p>
            <a:pPr algn="ctr" eaLnBrk="1" hangingPunct="1"/>
            <a:r>
              <a:rPr lang="de-DE" altLang="de-DE" sz="1600">
                <a:solidFill>
                  <a:schemeClr val="bg1"/>
                </a:solidFill>
              </a:rPr>
              <a:t>Frustrationstoleranz</a:t>
            </a:r>
          </a:p>
          <a:p>
            <a:pPr algn="ctr" eaLnBrk="1" hangingPunct="1"/>
            <a:r>
              <a:rPr lang="de-DE" altLang="de-DE" sz="16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82953" name="AutoShape 9">
            <a:extLst>
              <a:ext uri="{FF2B5EF4-FFF2-40B4-BE49-F238E27FC236}">
                <a16:creationId xmlns:a16="http://schemas.microsoft.com/office/drawing/2014/main" id="{29482C57-5877-4F90-BCC1-7A6EF90ED2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124200"/>
            <a:ext cx="2698750" cy="2339975"/>
          </a:xfrm>
          <a:prstGeom prst="hexagon">
            <a:avLst>
              <a:gd name="adj" fmla="val 28833"/>
              <a:gd name="vf" fmla="val 115470"/>
            </a:avLst>
          </a:prstGeom>
          <a:solidFill>
            <a:srgbClr val="FFC0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de-DE" altLang="de-DE" sz="1600" b="1" u="sng">
              <a:solidFill>
                <a:schemeClr val="tx1"/>
              </a:solidFill>
            </a:endParaRPr>
          </a:p>
          <a:p>
            <a:pPr algn="ctr" eaLnBrk="1" hangingPunct="1"/>
            <a:endParaRPr lang="de-DE" altLang="de-DE" sz="1600" b="1" u="sng">
              <a:solidFill>
                <a:schemeClr val="tx1"/>
              </a:solidFill>
            </a:endParaRPr>
          </a:p>
          <a:p>
            <a:pPr algn="ctr" eaLnBrk="1" hangingPunct="1"/>
            <a:r>
              <a:rPr lang="de-DE" altLang="de-DE" sz="1600" b="1" u="sng">
                <a:solidFill>
                  <a:schemeClr val="bg1"/>
                </a:solidFill>
              </a:rPr>
              <a:t>Arbeitsweise</a:t>
            </a:r>
          </a:p>
          <a:p>
            <a:pPr algn="ctr" eaLnBrk="1" hangingPunct="1"/>
            <a:endParaRPr lang="de-DE" altLang="de-DE" sz="800" b="1" u="sng">
              <a:solidFill>
                <a:schemeClr val="bg1"/>
              </a:solidFill>
            </a:endParaRPr>
          </a:p>
          <a:p>
            <a:pPr algn="ctr" eaLnBrk="1" hangingPunct="1"/>
            <a:r>
              <a:rPr lang="de-DE" altLang="de-DE" sz="1600">
                <a:solidFill>
                  <a:schemeClr val="bg1"/>
                </a:solidFill>
              </a:rPr>
              <a:t>selbstständig, </a:t>
            </a:r>
          </a:p>
          <a:p>
            <a:pPr algn="ctr" eaLnBrk="1" hangingPunct="1"/>
            <a:r>
              <a:rPr lang="de-DE" altLang="de-DE" sz="1600">
                <a:solidFill>
                  <a:schemeClr val="bg1"/>
                </a:solidFill>
              </a:rPr>
              <a:t>zügig, </a:t>
            </a:r>
          </a:p>
          <a:p>
            <a:pPr algn="ctr" eaLnBrk="1" hangingPunct="1"/>
            <a:r>
              <a:rPr lang="de-DE" altLang="de-DE" sz="1600">
                <a:solidFill>
                  <a:schemeClr val="bg1"/>
                </a:solidFill>
              </a:rPr>
              <a:t>konzentriert, ausdauernd, </a:t>
            </a:r>
          </a:p>
          <a:p>
            <a:pPr algn="ctr" eaLnBrk="1" hangingPunct="1"/>
            <a:r>
              <a:rPr lang="de-DE" altLang="de-DE" sz="1600">
                <a:solidFill>
                  <a:schemeClr val="bg1"/>
                </a:solidFill>
              </a:rPr>
              <a:t>pflichtbewusst,</a:t>
            </a:r>
          </a:p>
          <a:p>
            <a:pPr algn="ctr" eaLnBrk="1" hangingPunct="1"/>
            <a:r>
              <a:rPr lang="de-DE" altLang="de-DE" sz="1600">
                <a:solidFill>
                  <a:schemeClr val="bg1"/>
                </a:solidFill>
              </a:rPr>
              <a:t>genau, ordentlich,  </a:t>
            </a:r>
          </a:p>
          <a:p>
            <a:pPr algn="ctr" eaLnBrk="1" hangingPunct="1"/>
            <a:r>
              <a:rPr lang="de-DE" altLang="de-DE" sz="1600">
                <a:solidFill>
                  <a:schemeClr val="bg1"/>
                </a:solidFill>
              </a:rPr>
              <a:t>problemlösend, </a:t>
            </a:r>
          </a:p>
          <a:p>
            <a:pPr algn="ctr" eaLnBrk="1" hangingPunct="1"/>
            <a:r>
              <a:rPr lang="de-DE" altLang="de-DE" sz="1600">
                <a:solidFill>
                  <a:schemeClr val="bg1"/>
                </a:solidFill>
              </a:rPr>
              <a:t> praxisorientiert</a:t>
            </a:r>
          </a:p>
          <a:p>
            <a:pPr algn="ctr" eaLnBrk="1" hangingPunct="1"/>
            <a:endParaRPr lang="de-DE" altLang="de-DE" sz="1600">
              <a:solidFill>
                <a:schemeClr val="bg2"/>
              </a:solidFill>
            </a:endParaRPr>
          </a:p>
          <a:p>
            <a:pPr algn="ctr" eaLnBrk="1" hangingPunct="1"/>
            <a:endParaRPr lang="de-DE" altLang="de-DE" sz="160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animBg="1" autoUpdateAnimBg="0"/>
      <p:bldP spid="82950" grpId="0" animBg="1" autoUpdateAnimBg="0"/>
      <p:bldP spid="82952" grpId="0" animBg="1" autoUpdateAnimBg="0"/>
      <p:bldP spid="82953" grpId="0" animBg="1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8944D8DF-F586-4266-AF20-7171FD8145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3775" y="1295400"/>
            <a:ext cx="6778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b="1">
                <a:solidFill>
                  <a:srgbClr val="002060"/>
                </a:solidFill>
              </a:rPr>
              <a:t>Entscheidungshilfen - Schülerpersönlichkeit</a:t>
            </a:r>
          </a:p>
        </p:txBody>
      </p:sp>
      <p:sp>
        <p:nvSpPr>
          <p:cNvPr id="95239" name="Oval 7">
            <a:extLst>
              <a:ext uri="{FF2B5EF4-FFF2-40B4-BE49-F238E27FC236}">
                <a16:creationId xmlns:a16="http://schemas.microsoft.com/office/drawing/2014/main" id="{ACCBF866-49D2-472A-A917-E0FFA7380E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057400"/>
            <a:ext cx="3657600" cy="1543050"/>
          </a:xfrm>
          <a:prstGeom prst="ellipse">
            <a:avLst/>
          </a:prstGeom>
          <a:solidFill>
            <a:srgbClr val="FFC000"/>
          </a:solidFill>
          <a:ln w="28575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de-DE" altLang="de-DE" sz="1000" b="1">
              <a:solidFill>
                <a:schemeClr val="bg2"/>
              </a:solidFill>
            </a:endParaRPr>
          </a:p>
          <a:p>
            <a:pPr algn="ctr" eaLnBrk="1" hangingPunct="1"/>
            <a:r>
              <a:rPr lang="de-DE" altLang="de-DE" sz="2000" b="1">
                <a:solidFill>
                  <a:schemeClr val="bg1"/>
                </a:solidFill>
              </a:rPr>
              <a:t>Bewusstsein für eigene Stärken und Schwächen</a:t>
            </a:r>
            <a:endParaRPr lang="de-DE" altLang="de-DE" sz="2000">
              <a:solidFill>
                <a:schemeClr val="bg1"/>
              </a:solidFill>
            </a:endParaRPr>
          </a:p>
          <a:p>
            <a:pPr algn="ctr" eaLnBrk="1" hangingPunct="1"/>
            <a:endParaRPr lang="de-DE" altLang="de-DE" sz="1000">
              <a:solidFill>
                <a:schemeClr val="bg2"/>
              </a:solidFill>
            </a:endParaRPr>
          </a:p>
        </p:txBody>
      </p:sp>
      <p:sp>
        <p:nvSpPr>
          <p:cNvPr id="95240" name="Oval 8">
            <a:extLst>
              <a:ext uri="{FF2B5EF4-FFF2-40B4-BE49-F238E27FC236}">
                <a16:creationId xmlns:a16="http://schemas.microsoft.com/office/drawing/2014/main" id="{4DDD8518-01E3-4FA4-9D77-EEA39AFF21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800600"/>
            <a:ext cx="3733800" cy="1543050"/>
          </a:xfrm>
          <a:prstGeom prst="ellipse">
            <a:avLst/>
          </a:prstGeom>
          <a:solidFill>
            <a:srgbClr val="FFC000"/>
          </a:solidFill>
          <a:ln w="28575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de-DE" altLang="de-DE" sz="2000" b="1">
              <a:solidFill>
                <a:schemeClr val="bg2"/>
              </a:solidFill>
            </a:endParaRPr>
          </a:p>
          <a:p>
            <a:pPr algn="ctr" eaLnBrk="1" hangingPunct="1"/>
            <a:r>
              <a:rPr lang="de-DE" altLang="de-DE" sz="2000" b="1">
                <a:solidFill>
                  <a:schemeClr val="bg1"/>
                </a:solidFill>
              </a:rPr>
              <a:t>Anerkennung eigener Grenzen</a:t>
            </a:r>
            <a:endParaRPr lang="de-DE" altLang="de-DE" sz="2000">
              <a:solidFill>
                <a:schemeClr val="bg1"/>
              </a:solidFill>
            </a:endParaRPr>
          </a:p>
          <a:p>
            <a:pPr algn="ctr" eaLnBrk="1" hangingPunct="1"/>
            <a:endParaRPr lang="de-DE" altLang="de-DE" sz="2000">
              <a:solidFill>
                <a:schemeClr val="bg2"/>
              </a:solidFill>
            </a:endParaRPr>
          </a:p>
        </p:txBody>
      </p:sp>
      <p:sp>
        <p:nvSpPr>
          <p:cNvPr id="95241" name="Oval 9">
            <a:extLst>
              <a:ext uri="{FF2B5EF4-FFF2-40B4-BE49-F238E27FC236}">
                <a16:creationId xmlns:a16="http://schemas.microsoft.com/office/drawing/2014/main" id="{E6299ABF-165F-428A-AD1C-1B5E8CE235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057400"/>
            <a:ext cx="3733800" cy="1495425"/>
          </a:xfrm>
          <a:prstGeom prst="ellipse">
            <a:avLst/>
          </a:prstGeom>
          <a:solidFill>
            <a:srgbClr val="FFC000"/>
          </a:solidFill>
          <a:ln w="28575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000" b="1">
                <a:solidFill>
                  <a:schemeClr val="bg1"/>
                </a:solidFill>
              </a:rPr>
              <a:t>Erfolgsorientierung</a:t>
            </a:r>
            <a:br>
              <a:rPr lang="de-DE" altLang="de-DE" sz="2000" b="1">
                <a:solidFill>
                  <a:schemeClr val="bg1"/>
                </a:solidFill>
              </a:rPr>
            </a:br>
            <a:r>
              <a:rPr lang="de-DE" altLang="de-DE" sz="2000" b="1">
                <a:solidFill>
                  <a:schemeClr val="bg1"/>
                </a:solidFill>
              </a:rPr>
              <a:t>und</a:t>
            </a:r>
            <a:br>
              <a:rPr lang="de-DE" altLang="de-DE" sz="2000" b="1">
                <a:solidFill>
                  <a:schemeClr val="bg1"/>
                </a:solidFill>
              </a:rPr>
            </a:br>
            <a:r>
              <a:rPr lang="de-DE" altLang="de-DE" sz="2000" b="1">
                <a:solidFill>
                  <a:schemeClr val="bg1"/>
                </a:solidFill>
              </a:rPr>
              <a:t>Wille zum Gelingen</a:t>
            </a:r>
            <a:endParaRPr lang="de-DE" altLang="de-DE" sz="2000">
              <a:solidFill>
                <a:schemeClr val="bg1"/>
              </a:solidFill>
            </a:endParaRPr>
          </a:p>
        </p:txBody>
      </p:sp>
      <p:sp>
        <p:nvSpPr>
          <p:cNvPr id="95242" name="Oval 10">
            <a:extLst>
              <a:ext uri="{FF2B5EF4-FFF2-40B4-BE49-F238E27FC236}">
                <a16:creationId xmlns:a16="http://schemas.microsoft.com/office/drawing/2014/main" id="{E9E7BD6B-0433-4606-9DCB-C39FD19CC3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4800600"/>
            <a:ext cx="3810000" cy="1466850"/>
          </a:xfrm>
          <a:prstGeom prst="ellipse">
            <a:avLst/>
          </a:prstGeom>
          <a:solidFill>
            <a:srgbClr val="FFC000"/>
          </a:solidFill>
          <a:ln w="28575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de-DE" altLang="de-DE" sz="2000" b="1">
              <a:solidFill>
                <a:schemeClr val="bg2"/>
              </a:solidFill>
            </a:endParaRPr>
          </a:p>
          <a:p>
            <a:pPr algn="ctr" eaLnBrk="1" hangingPunct="1"/>
            <a:r>
              <a:rPr lang="de-DE" altLang="de-DE" sz="2000" b="1">
                <a:solidFill>
                  <a:schemeClr val="bg1"/>
                </a:solidFill>
              </a:rPr>
              <a:t>Vertrauen in die eigenen Fähigkeiten</a:t>
            </a:r>
            <a:endParaRPr lang="de-DE" altLang="de-DE" sz="2000">
              <a:solidFill>
                <a:schemeClr val="bg1"/>
              </a:solidFill>
            </a:endParaRPr>
          </a:p>
          <a:p>
            <a:pPr algn="ctr" eaLnBrk="1" hangingPunct="1"/>
            <a:endParaRPr lang="de-DE" altLang="de-DE" sz="2000">
              <a:solidFill>
                <a:schemeClr val="bg2"/>
              </a:solidFill>
            </a:endParaRPr>
          </a:p>
        </p:txBody>
      </p:sp>
      <p:sp>
        <p:nvSpPr>
          <p:cNvPr id="50183" name="Rectangle 11">
            <a:extLst>
              <a:ext uri="{FF2B5EF4-FFF2-40B4-BE49-F238E27FC236}">
                <a16:creationId xmlns:a16="http://schemas.microsoft.com/office/drawing/2014/main" id="{95E918AB-C74B-4851-ABCF-9CC03EC32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3810000"/>
            <a:ext cx="3962400" cy="762000"/>
          </a:xfrm>
          <a:prstGeom prst="rect">
            <a:avLst/>
          </a:prstGeom>
          <a:solidFill>
            <a:srgbClr val="92D050"/>
          </a:solidFill>
          <a:ln w="38100">
            <a:solidFill>
              <a:srgbClr val="009900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de-DE" altLang="de-DE" sz="3200" b="1">
                <a:solidFill>
                  <a:schemeClr val="bg1"/>
                </a:solidFill>
                <a:latin typeface="Times New Roman" panose="02020603050405020304" pitchFamily="18" charset="0"/>
              </a:rPr>
              <a:t>Selbstbewusstsein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9" grpId="0" animBg="1" autoUpdateAnimBg="0"/>
      <p:bldP spid="95240" grpId="0" animBg="1" autoUpdateAnimBg="0"/>
      <p:bldP spid="95241" grpId="0" animBg="1" autoUpdateAnimBg="0"/>
      <p:bldP spid="95242" grpId="0" animBg="1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26CD3A56-7DAC-498E-A304-065DED81F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3775" y="1295400"/>
            <a:ext cx="6778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b="1">
                <a:solidFill>
                  <a:srgbClr val="002060"/>
                </a:solidFill>
              </a:rPr>
              <a:t>Entscheidungshilfen - Schülerpersönlichkeit</a:t>
            </a:r>
          </a:p>
        </p:txBody>
      </p:sp>
      <p:sp>
        <p:nvSpPr>
          <p:cNvPr id="96259" name="Oval 3">
            <a:extLst>
              <a:ext uri="{FF2B5EF4-FFF2-40B4-BE49-F238E27FC236}">
                <a16:creationId xmlns:a16="http://schemas.microsoft.com/office/drawing/2014/main" id="{F861FB4C-AAC2-461A-9AB2-7AA5726109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981200"/>
            <a:ext cx="3657600" cy="1543050"/>
          </a:xfrm>
          <a:prstGeom prst="ellipse">
            <a:avLst/>
          </a:prstGeom>
          <a:solidFill>
            <a:srgbClr val="FFC000"/>
          </a:solidFill>
          <a:ln w="28575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000" b="1">
                <a:solidFill>
                  <a:schemeClr val="bg1"/>
                </a:solidFill>
              </a:rPr>
              <a:t>optimistische Einstellung</a:t>
            </a:r>
            <a:endParaRPr lang="de-DE" altLang="de-DE" sz="1000">
              <a:solidFill>
                <a:schemeClr val="bg1"/>
              </a:solidFill>
            </a:endParaRPr>
          </a:p>
        </p:txBody>
      </p:sp>
      <p:sp>
        <p:nvSpPr>
          <p:cNvPr id="96260" name="Oval 4">
            <a:extLst>
              <a:ext uri="{FF2B5EF4-FFF2-40B4-BE49-F238E27FC236}">
                <a16:creationId xmlns:a16="http://schemas.microsoft.com/office/drawing/2014/main" id="{4B8BB558-3C2B-4F7D-87DC-27E3B994B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800600"/>
            <a:ext cx="3733800" cy="1543050"/>
          </a:xfrm>
          <a:prstGeom prst="ellipse">
            <a:avLst/>
          </a:prstGeom>
          <a:solidFill>
            <a:srgbClr val="FFC000"/>
          </a:solidFill>
          <a:ln w="28575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de-DE" altLang="de-DE" sz="2000" b="1">
              <a:solidFill>
                <a:schemeClr val="bg2"/>
              </a:solidFill>
            </a:endParaRPr>
          </a:p>
          <a:p>
            <a:pPr algn="ctr" eaLnBrk="1" hangingPunct="1"/>
            <a:r>
              <a:rPr lang="de-DE" altLang="de-DE" sz="2000" b="1">
                <a:solidFill>
                  <a:schemeClr val="bg1"/>
                </a:solidFill>
              </a:rPr>
              <a:t>sich selbst</a:t>
            </a:r>
          </a:p>
          <a:p>
            <a:pPr algn="ctr" eaLnBrk="1" hangingPunct="1"/>
            <a:r>
              <a:rPr lang="de-DE" altLang="de-DE" sz="2000" b="1">
                <a:solidFill>
                  <a:schemeClr val="bg1"/>
                </a:solidFill>
              </a:rPr>
              <a:t>helfen können</a:t>
            </a:r>
            <a:endParaRPr lang="de-DE" altLang="de-DE" sz="2000">
              <a:solidFill>
                <a:schemeClr val="bg1"/>
              </a:solidFill>
            </a:endParaRPr>
          </a:p>
          <a:p>
            <a:pPr algn="ctr" eaLnBrk="1" hangingPunct="1"/>
            <a:endParaRPr lang="de-DE" altLang="de-DE" sz="2000">
              <a:solidFill>
                <a:schemeClr val="bg2"/>
              </a:solidFill>
            </a:endParaRPr>
          </a:p>
        </p:txBody>
      </p:sp>
      <p:sp>
        <p:nvSpPr>
          <p:cNvPr id="96261" name="Oval 5">
            <a:extLst>
              <a:ext uri="{FF2B5EF4-FFF2-40B4-BE49-F238E27FC236}">
                <a16:creationId xmlns:a16="http://schemas.microsoft.com/office/drawing/2014/main" id="{E8C6CDA5-B71F-4D40-B19E-7E7B21620E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1981200"/>
            <a:ext cx="3733800" cy="1600200"/>
          </a:xfrm>
          <a:prstGeom prst="ellipse">
            <a:avLst/>
          </a:prstGeom>
          <a:solidFill>
            <a:srgbClr val="FFC000"/>
          </a:solidFill>
          <a:ln w="28575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000" b="1">
                <a:solidFill>
                  <a:schemeClr val="bg1"/>
                </a:solidFill>
              </a:rPr>
              <a:t>Misserfolge</a:t>
            </a:r>
          </a:p>
          <a:p>
            <a:pPr algn="ctr" eaLnBrk="1" hangingPunct="1"/>
            <a:r>
              <a:rPr lang="de-DE" altLang="de-DE" sz="2000" b="1">
                <a:solidFill>
                  <a:schemeClr val="bg1"/>
                </a:solidFill>
              </a:rPr>
              <a:t>„wegstecken“</a:t>
            </a:r>
            <a:br>
              <a:rPr lang="de-DE" altLang="de-DE" sz="2000" b="1">
                <a:solidFill>
                  <a:schemeClr val="bg1"/>
                </a:solidFill>
              </a:rPr>
            </a:br>
            <a:r>
              <a:rPr lang="de-DE" altLang="de-DE" sz="2000" b="1">
                <a:solidFill>
                  <a:schemeClr val="bg1"/>
                </a:solidFill>
              </a:rPr>
              <a:t>können</a:t>
            </a:r>
          </a:p>
        </p:txBody>
      </p:sp>
      <p:sp>
        <p:nvSpPr>
          <p:cNvPr id="96262" name="Oval 6">
            <a:extLst>
              <a:ext uri="{FF2B5EF4-FFF2-40B4-BE49-F238E27FC236}">
                <a16:creationId xmlns:a16="http://schemas.microsoft.com/office/drawing/2014/main" id="{3BD1885D-A6E7-48B8-8FF9-C90C6DF25C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4800600"/>
            <a:ext cx="3810000" cy="1524000"/>
          </a:xfrm>
          <a:prstGeom prst="ellipse">
            <a:avLst/>
          </a:prstGeom>
          <a:solidFill>
            <a:srgbClr val="FFC000"/>
          </a:solidFill>
          <a:ln w="28575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de-DE" altLang="de-DE" sz="2000" b="1">
              <a:solidFill>
                <a:schemeClr val="bg2"/>
              </a:solidFill>
            </a:endParaRPr>
          </a:p>
          <a:p>
            <a:pPr algn="ctr" eaLnBrk="1" hangingPunct="1"/>
            <a:r>
              <a:rPr lang="de-DE" altLang="de-DE" sz="1800" b="1">
                <a:solidFill>
                  <a:schemeClr val="bg1"/>
                </a:solidFill>
              </a:rPr>
              <a:t>zu den Anforderungen passende Fähigkeiten haben</a:t>
            </a:r>
            <a:endParaRPr lang="de-DE" altLang="de-DE" sz="1800">
              <a:solidFill>
                <a:schemeClr val="bg1"/>
              </a:solidFill>
            </a:endParaRPr>
          </a:p>
          <a:p>
            <a:pPr algn="ctr" eaLnBrk="1" hangingPunct="1"/>
            <a:endParaRPr lang="de-DE" altLang="de-DE" sz="2000">
              <a:solidFill>
                <a:schemeClr val="bg2"/>
              </a:solidFill>
            </a:endParaRPr>
          </a:p>
        </p:txBody>
      </p:sp>
      <p:sp>
        <p:nvSpPr>
          <p:cNvPr id="51207" name="Rectangle 7">
            <a:extLst>
              <a:ext uri="{FF2B5EF4-FFF2-40B4-BE49-F238E27FC236}">
                <a16:creationId xmlns:a16="http://schemas.microsoft.com/office/drawing/2014/main" id="{B1C97CDE-8F26-44A8-86CA-6FBD63F9B1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733800"/>
            <a:ext cx="3810000" cy="914400"/>
          </a:xfrm>
          <a:prstGeom prst="rect">
            <a:avLst/>
          </a:prstGeom>
          <a:solidFill>
            <a:srgbClr val="92D050"/>
          </a:solidFill>
          <a:ln w="38100">
            <a:solidFill>
              <a:srgbClr val="009900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de-DE" altLang="de-DE" b="1">
                <a:solidFill>
                  <a:schemeClr val="bg1"/>
                </a:solidFill>
              </a:rPr>
              <a:t>Bewältigung neuer</a:t>
            </a:r>
            <a:br>
              <a:rPr lang="de-DE" altLang="de-DE" b="1">
                <a:solidFill>
                  <a:schemeClr val="bg1"/>
                </a:solidFill>
              </a:rPr>
            </a:br>
            <a:r>
              <a:rPr lang="de-DE" altLang="de-DE" b="1">
                <a:solidFill>
                  <a:schemeClr val="bg1"/>
                </a:solidFill>
              </a:rPr>
              <a:t>Anforderungen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animBg="1" autoUpdateAnimBg="0"/>
      <p:bldP spid="96260" grpId="0" animBg="1" autoUpdateAnimBg="0"/>
      <p:bldP spid="96261" grpId="0" animBg="1" autoUpdateAnimBg="0"/>
      <p:bldP spid="96262" grpId="0" animBg="1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8">
            <a:extLst>
              <a:ext uri="{FF2B5EF4-FFF2-40B4-BE49-F238E27FC236}">
                <a16:creationId xmlns:a16="http://schemas.microsoft.com/office/drawing/2014/main" id="{B04A2F58-A19F-44D6-BE99-FD7E1F0B58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8" y="1216025"/>
            <a:ext cx="782478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b="1">
                <a:solidFill>
                  <a:srgbClr val="002060"/>
                </a:solidFill>
                <a:latin typeface="Times New Roman" panose="02020603050405020304" pitchFamily="18" charset="0"/>
              </a:rPr>
              <a:t>Schülerpersönlichkeit, Kompetenzen und Anforderungen</a:t>
            </a:r>
          </a:p>
        </p:txBody>
      </p:sp>
      <p:sp>
        <p:nvSpPr>
          <p:cNvPr id="52227" name="Line 11">
            <a:extLst>
              <a:ext uri="{FF2B5EF4-FFF2-40B4-BE49-F238E27FC236}">
                <a16:creationId xmlns:a16="http://schemas.microsoft.com/office/drawing/2014/main" id="{15385CD6-9B8F-4F9D-85AB-7EFF9154B3B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67125" y="3424238"/>
            <a:ext cx="3735388" cy="2436812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52228" name="Line 13">
            <a:extLst>
              <a:ext uri="{FF2B5EF4-FFF2-40B4-BE49-F238E27FC236}">
                <a16:creationId xmlns:a16="http://schemas.microsoft.com/office/drawing/2014/main" id="{0C19BC5D-5A51-49C2-95F0-2FC77D925A0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41550" y="2012950"/>
            <a:ext cx="3735388" cy="2436813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grpSp>
        <p:nvGrpSpPr>
          <p:cNvPr id="52229" name="Group 15">
            <a:extLst>
              <a:ext uri="{FF2B5EF4-FFF2-40B4-BE49-F238E27FC236}">
                <a16:creationId xmlns:a16="http://schemas.microsoft.com/office/drawing/2014/main" id="{8DAEFF01-000B-4486-B4E4-9B0B20641B8E}"/>
              </a:ext>
            </a:extLst>
          </p:cNvPr>
          <p:cNvGrpSpPr>
            <a:grpSpLocks/>
          </p:cNvGrpSpPr>
          <p:nvPr/>
        </p:nvGrpSpPr>
        <p:grpSpPr bwMode="auto">
          <a:xfrm>
            <a:off x="2020888" y="2232025"/>
            <a:ext cx="5148262" cy="3827463"/>
            <a:chOff x="1440" y="1440"/>
            <a:chExt cx="2832" cy="2112"/>
          </a:xfrm>
        </p:grpSpPr>
        <p:sp>
          <p:nvSpPr>
            <p:cNvPr id="27659" name="Line 16">
              <a:extLst>
                <a:ext uri="{FF2B5EF4-FFF2-40B4-BE49-F238E27FC236}">
                  <a16:creationId xmlns:a16="http://schemas.microsoft.com/office/drawing/2014/main" id="{71A5F536-E9CC-475D-8BF4-AB909F774FD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40" y="1440"/>
              <a:ext cx="0" cy="2112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>
              <a:spAutoFit/>
            </a:bodyPr>
            <a:lstStyle/>
            <a:p>
              <a:pPr eaLnBrk="1" hangingPunct="1">
                <a:buFont typeface="Wingdings" panose="05000000000000000000" pitchFamily="2" charset="2"/>
                <a:buChar char="Ø"/>
                <a:defRPr/>
              </a:pPr>
              <a:endParaRPr lang="de-DE"/>
            </a:p>
          </p:txBody>
        </p:sp>
        <p:sp>
          <p:nvSpPr>
            <p:cNvPr id="27660" name="Line 17">
              <a:extLst>
                <a:ext uri="{FF2B5EF4-FFF2-40B4-BE49-F238E27FC236}">
                  <a16:creationId xmlns:a16="http://schemas.microsoft.com/office/drawing/2014/main" id="{5793F6DB-3AC8-48CD-ADB3-20A428A1BA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0" y="3552"/>
              <a:ext cx="2832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>
              <a:spAutoFit/>
            </a:bodyPr>
            <a:lstStyle/>
            <a:p>
              <a:pPr eaLnBrk="1" hangingPunct="1">
                <a:buFont typeface="Wingdings" panose="05000000000000000000" pitchFamily="2" charset="2"/>
                <a:buChar char="Ø"/>
                <a:defRPr/>
              </a:pPr>
              <a:endParaRPr lang="de-DE"/>
            </a:p>
          </p:txBody>
        </p:sp>
      </p:grpSp>
      <p:sp>
        <p:nvSpPr>
          <p:cNvPr id="97298" name="Text Box 18">
            <a:extLst>
              <a:ext uri="{FF2B5EF4-FFF2-40B4-BE49-F238E27FC236}">
                <a16:creationId xmlns:a16="http://schemas.microsoft.com/office/drawing/2014/main" id="{3F44E615-A58C-4B2E-85F0-4B93CE20B8CC}"/>
              </a:ext>
            </a:extLst>
          </p:cNvPr>
          <p:cNvSpPr txBox="1">
            <a:spLocks noChangeArrowheads="1"/>
          </p:cNvSpPr>
          <p:nvPr/>
        </p:nvSpPr>
        <p:spPr bwMode="auto">
          <a:xfrm rot="-1976762">
            <a:off x="2438400" y="3733800"/>
            <a:ext cx="4503738" cy="122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3200" b="1">
                <a:solidFill>
                  <a:srgbClr val="CC0000"/>
                </a:solidFill>
              </a:rPr>
              <a:t>Lern – und Arbeitslust</a:t>
            </a:r>
          </a:p>
          <a:p>
            <a:pPr algn="ctr" eaLnBrk="1" hangingPunct="1">
              <a:spcBef>
                <a:spcPct val="50000"/>
              </a:spcBef>
            </a:pPr>
            <a:endParaRPr lang="de-DE" altLang="de-DE" sz="2800" b="1">
              <a:solidFill>
                <a:srgbClr val="009900"/>
              </a:solidFill>
            </a:endParaRPr>
          </a:p>
        </p:txBody>
      </p:sp>
      <p:sp>
        <p:nvSpPr>
          <p:cNvPr id="97299" name="Text Box 19">
            <a:extLst>
              <a:ext uri="{FF2B5EF4-FFF2-40B4-BE49-F238E27FC236}">
                <a16:creationId xmlns:a16="http://schemas.microsoft.com/office/drawing/2014/main" id="{82AB3339-514F-48C6-BA05-446AC260DA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4250" y="4937125"/>
            <a:ext cx="3230563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2000" b="1">
                <a:solidFill>
                  <a:schemeClr val="bg1"/>
                </a:solidFill>
              </a:rPr>
              <a:t>Unterforderung</a:t>
            </a:r>
          </a:p>
          <a:p>
            <a:pPr algn="ctr" eaLnBrk="1" hangingPunct="1">
              <a:spcBef>
                <a:spcPct val="50000"/>
              </a:spcBef>
            </a:pPr>
            <a:r>
              <a:rPr lang="de-DE" altLang="de-DE" sz="2000" b="1">
                <a:solidFill>
                  <a:schemeClr val="bg1"/>
                </a:solidFill>
              </a:rPr>
              <a:t>Langeweile</a:t>
            </a:r>
          </a:p>
        </p:txBody>
      </p:sp>
      <p:sp>
        <p:nvSpPr>
          <p:cNvPr id="97300" name="Text Box 20">
            <a:extLst>
              <a:ext uri="{FF2B5EF4-FFF2-40B4-BE49-F238E27FC236}">
                <a16:creationId xmlns:a16="http://schemas.microsoft.com/office/drawing/2014/main" id="{4ADC5C9C-3FB4-4BA7-93BE-CF34258309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2438" y="2270125"/>
            <a:ext cx="3228975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2000" b="1">
                <a:solidFill>
                  <a:schemeClr val="bg1"/>
                </a:solidFill>
              </a:rPr>
              <a:t>Überforderung</a:t>
            </a:r>
          </a:p>
          <a:p>
            <a:pPr algn="ctr" eaLnBrk="1" hangingPunct="1">
              <a:spcBef>
                <a:spcPct val="50000"/>
              </a:spcBef>
            </a:pPr>
            <a:r>
              <a:rPr lang="de-DE" altLang="de-DE" sz="2000" b="1">
                <a:solidFill>
                  <a:schemeClr val="bg1"/>
                </a:solidFill>
              </a:rPr>
              <a:t>Resignation</a:t>
            </a:r>
          </a:p>
        </p:txBody>
      </p:sp>
      <p:sp>
        <p:nvSpPr>
          <p:cNvPr id="52233" name="Text Box 21">
            <a:extLst>
              <a:ext uri="{FF2B5EF4-FFF2-40B4-BE49-F238E27FC236}">
                <a16:creationId xmlns:a16="http://schemas.microsoft.com/office/drawing/2014/main" id="{187C82AA-CFFB-4A5A-A53F-A0BA5A3AB2C4}"/>
              </a:ext>
            </a:extLst>
          </p:cNvPr>
          <p:cNvSpPr txBox="1">
            <a:spLocks noChangeArrowheads="1"/>
          </p:cNvSpPr>
          <p:nvPr/>
        </p:nvSpPr>
        <p:spPr bwMode="auto">
          <a:xfrm rot="-5389218">
            <a:off x="504031" y="4144169"/>
            <a:ext cx="24368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2000" b="1">
                <a:solidFill>
                  <a:schemeClr val="bg1"/>
                </a:solidFill>
              </a:rPr>
              <a:t>Anforderungen</a:t>
            </a:r>
          </a:p>
        </p:txBody>
      </p:sp>
      <p:sp>
        <p:nvSpPr>
          <p:cNvPr id="52234" name="Text Box 22">
            <a:extLst>
              <a:ext uri="{FF2B5EF4-FFF2-40B4-BE49-F238E27FC236}">
                <a16:creationId xmlns:a16="http://schemas.microsoft.com/office/drawing/2014/main" id="{59A79378-603C-4398-9547-FA26EA31AF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6096000"/>
            <a:ext cx="47482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2000" b="1">
                <a:solidFill>
                  <a:schemeClr val="bg1"/>
                </a:solidFill>
              </a:rPr>
              <a:t>Fähigkeiten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98" grpId="0" autoUpdateAnimBg="0"/>
      <p:bldP spid="97299" grpId="0" autoUpdateAnimBg="0"/>
      <p:bldP spid="97300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B09B2085-23B2-4AF5-9718-BAF01A0533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409825" y="2139950"/>
            <a:ext cx="4838700" cy="1589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de-DE" sz="800" dirty="0">
                <a:solidFill>
                  <a:schemeClr val="hlink"/>
                </a:solidFill>
              </a:rPr>
            </a:br>
            <a:br>
              <a:rPr lang="de-DE" sz="1000" dirty="0">
                <a:solidFill>
                  <a:schemeClr val="hlink"/>
                </a:solidFill>
              </a:rPr>
            </a:br>
            <a:r>
              <a:rPr lang="de-DE" sz="4000" dirty="0">
                <a:solidFill>
                  <a:srgbClr val="CC0000"/>
                </a:solidFill>
              </a:rPr>
              <a:t>„Viele Wege führen zum Ziel.“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45F5B445-72B7-4E63-96DE-253FD28A112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2409825" y="3937000"/>
            <a:ext cx="4848225" cy="20415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 eaLnBrk="1" fontAlgn="auto" hangingPunct="1">
              <a:lnSpc>
                <a:spcPct val="80000"/>
              </a:lnSpc>
              <a:spcBef>
                <a:spcPct val="40000"/>
              </a:spcBef>
              <a:spcAft>
                <a:spcPts val="0"/>
              </a:spcAft>
              <a:buFont typeface="Wingdings 3"/>
              <a:buChar char=""/>
              <a:defRPr/>
            </a:pPr>
            <a:endParaRPr lang="de-DE" sz="800" dirty="0">
              <a:solidFill>
                <a:schemeClr val="bg2"/>
              </a:solidFill>
              <a:latin typeface="Comic Sans MS" pitchFamily="66" charset="0"/>
            </a:endParaRPr>
          </a:p>
          <a:p>
            <a:pPr marL="0" indent="0" algn="ctr" eaLnBrk="1" fontAlgn="auto" hangingPunct="1">
              <a:lnSpc>
                <a:spcPct val="80000"/>
              </a:lnSpc>
              <a:spcBef>
                <a:spcPct val="4000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de-DE" sz="2800" b="1" dirty="0">
                <a:solidFill>
                  <a:srgbClr val="002060"/>
                </a:solidFill>
                <a:latin typeface="Comic Sans MS" pitchFamily="66" charset="0"/>
              </a:rPr>
              <a:t>Wir wünschen Ihnen </a:t>
            </a:r>
          </a:p>
          <a:p>
            <a:pPr marL="0" indent="0" algn="ctr" eaLnBrk="1" fontAlgn="auto" hangingPunct="1">
              <a:lnSpc>
                <a:spcPct val="8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de-DE" sz="2800" b="1" dirty="0">
                <a:solidFill>
                  <a:srgbClr val="002060"/>
                </a:solidFill>
                <a:latin typeface="Comic Sans MS" pitchFamily="66" charset="0"/>
              </a:rPr>
              <a:t>die richtige </a:t>
            </a:r>
          </a:p>
          <a:p>
            <a:pPr marL="0" indent="0" algn="ctr" eaLnBrk="1" fontAlgn="auto" hangingPunct="1">
              <a:lnSpc>
                <a:spcPct val="8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de-DE" sz="2800" b="1" dirty="0">
                <a:solidFill>
                  <a:srgbClr val="002060"/>
                </a:solidFill>
                <a:latin typeface="Comic Sans MS" pitchFamily="66" charset="0"/>
              </a:rPr>
              <a:t>Entscheidung</a:t>
            </a:r>
          </a:p>
          <a:p>
            <a:pPr marL="0" indent="0" algn="ctr" eaLnBrk="1" fontAlgn="auto" hangingPunct="1">
              <a:lnSpc>
                <a:spcPct val="8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de-DE" sz="2800" b="1" dirty="0">
                <a:solidFill>
                  <a:srgbClr val="002060"/>
                </a:solidFill>
                <a:latin typeface="Comic Sans MS" pitchFamily="66" charset="0"/>
              </a:rPr>
              <a:t>zum Wohle Ihres Kindes!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endParaRPr lang="de-DE" sz="300" dirty="0">
              <a:solidFill>
                <a:schemeClr val="accent4"/>
              </a:solidFill>
              <a:latin typeface="+mn-lt"/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de-DE" sz="300" dirty="0">
                <a:solidFill>
                  <a:schemeClr val="accent4"/>
                </a:solidFill>
                <a:latin typeface="+mn-lt"/>
              </a:rPr>
              <a:t>                   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animBg="1" autoUpdateAnimBg="0"/>
      <p:bldP spid="45059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BEA54015-019E-4450-8F5E-A41B0FCBA5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916113"/>
            <a:ext cx="5762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de-DE" altLang="de-DE" sz="18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12342" name="Group 54">
            <a:extLst>
              <a:ext uri="{FF2B5EF4-FFF2-40B4-BE49-F238E27FC236}">
                <a16:creationId xmlns:a16="http://schemas.microsoft.com/office/drawing/2014/main" id="{D7DD1F33-9729-4A12-A157-CA61D27E4F59}"/>
              </a:ext>
            </a:extLst>
          </p:cNvPr>
          <p:cNvGraphicFramePr>
            <a:graphicFrameLocks noGrp="1"/>
          </p:cNvGraphicFramePr>
          <p:nvPr/>
        </p:nvGraphicFramePr>
        <p:xfrm>
          <a:off x="8316913" y="3213100"/>
          <a:ext cx="360362" cy="3289300"/>
        </p:xfrm>
        <a:graphic>
          <a:graphicData uri="http://schemas.openxmlformats.org/drawingml/2006/table">
            <a:tbl>
              <a:tblPr/>
              <a:tblGrid>
                <a:gridCol w="3603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</a:t>
                      </a:r>
                      <a:endParaRPr kumimoji="0" lang="de-D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  <a:endParaRPr kumimoji="0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  <a:endParaRPr kumimoji="0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  <a:endParaRPr kumimoji="0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  <a:endParaRPr kumimoji="0" lang="de-D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  <a:endParaRPr kumimoji="0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  <a:endParaRPr kumimoji="0" lang="de-D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endParaRPr kumimoji="0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endParaRPr kumimoji="0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de-D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4136" name="Rectangle 40">
            <a:extLst>
              <a:ext uri="{FF2B5EF4-FFF2-40B4-BE49-F238E27FC236}">
                <a16:creationId xmlns:a16="http://schemas.microsoft.com/office/drawing/2014/main" id="{99104EF9-6CD3-4A9A-9E42-64F3449893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1773238"/>
            <a:ext cx="5400675" cy="1428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de-DE" sz="1000" dirty="0">
                <a:solidFill>
                  <a:schemeClr val="tx1"/>
                </a:solidFill>
                <a:latin typeface="Arial" charset="0"/>
              </a:rPr>
              <a:t>Hochschulreife (FH bzw. Universität) </a:t>
            </a:r>
          </a:p>
        </p:txBody>
      </p:sp>
      <p:sp>
        <p:nvSpPr>
          <p:cNvPr id="4146" name="Rectangle 50">
            <a:extLst>
              <a:ext uri="{FF2B5EF4-FFF2-40B4-BE49-F238E27FC236}">
                <a16:creationId xmlns:a16="http://schemas.microsoft.com/office/drawing/2014/main" id="{5E8E9C17-D87A-423F-B2B3-2EEC70CEFA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588" y="1773238"/>
            <a:ext cx="1368425" cy="1428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de-DE" sz="1000" dirty="0">
                <a:solidFill>
                  <a:schemeClr val="tx1"/>
                </a:solidFill>
                <a:latin typeface="Arial" charset="0"/>
              </a:rPr>
              <a:t>Allg. Hochschulreife</a:t>
            </a:r>
          </a:p>
        </p:txBody>
      </p:sp>
      <p:sp>
        <p:nvSpPr>
          <p:cNvPr id="12321" name="Rectangle 51">
            <a:extLst>
              <a:ext uri="{FF2B5EF4-FFF2-40B4-BE49-F238E27FC236}">
                <a16:creationId xmlns:a16="http://schemas.microsoft.com/office/drawing/2014/main" id="{C92641B1-A0EB-483F-B560-EC3E20E8DB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0225" y="1196975"/>
            <a:ext cx="48593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b="1">
                <a:solidFill>
                  <a:srgbClr val="002060"/>
                </a:solidFill>
              </a:rPr>
              <a:t>Das bayerische Schulsystem</a:t>
            </a:r>
          </a:p>
        </p:txBody>
      </p:sp>
      <p:sp>
        <p:nvSpPr>
          <p:cNvPr id="12322" name="Line 52">
            <a:extLst>
              <a:ext uri="{FF2B5EF4-FFF2-40B4-BE49-F238E27FC236}">
                <a16:creationId xmlns:a16="http://schemas.microsoft.com/office/drawing/2014/main" id="{DC8E7C79-0D38-4C48-9387-117AC27D3819}"/>
              </a:ext>
            </a:extLst>
          </p:cNvPr>
          <p:cNvSpPr>
            <a:spLocks noChangeShapeType="1"/>
          </p:cNvSpPr>
          <p:nvPr/>
        </p:nvSpPr>
        <p:spPr bwMode="auto">
          <a:xfrm>
            <a:off x="3492500" y="3644900"/>
            <a:ext cx="0" cy="14446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de-DE"/>
          </a:p>
        </p:txBody>
      </p:sp>
      <p:pic>
        <p:nvPicPr>
          <p:cNvPr id="12323" name="Grafik 1">
            <a:extLst>
              <a:ext uri="{FF2B5EF4-FFF2-40B4-BE49-F238E27FC236}">
                <a16:creationId xmlns:a16="http://schemas.microsoft.com/office/drawing/2014/main" id="{75D61AC7-2031-419B-A23D-C6571D8DF1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2488" y="1773238"/>
            <a:ext cx="5978525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24" name="Textfeld 2">
            <a:extLst>
              <a:ext uri="{FF2B5EF4-FFF2-40B4-BE49-F238E27FC236}">
                <a16:creationId xmlns:a16="http://schemas.microsoft.com/office/drawing/2014/main" id="{8DE87044-831E-403F-B47C-DC5B104137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8250" y="3717925"/>
            <a:ext cx="644525" cy="21590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800"/>
              <a:t>Vorklasse</a:t>
            </a:r>
          </a:p>
        </p:txBody>
      </p:sp>
      <p:sp>
        <p:nvSpPr>
          <p:cNvPr id="12325" name="Textfeld 4">
            <a:extLst>
              <a:ext uri="{FF2B5EF4-FFF2-40B4-BE49-F238E27FC236}">
                <a16:creationId xmlns:a16="http://schemas.microsoft.com/office/drawing/2014/main" id="{65AD519E-685A-470D-84EF-D8871E0CCF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2425" y="2914650"/>
            <a:ext cx="512763" cy="23018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900" b="1">
                <a:solidFill>
                  <a:schemeClr val="bg1"/>
                </a:solidFill>
              </a:rPr>
              <a:t>Quali</a:t>
            </a: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WordArt 5">
            <a:extLst>
              <a:ext uri="{FF2B5EF4-FFF2-40B4-BE49-F238E27FC236}">
                <a16:creationId xmlns:a16="http://schemas.microsoft.com/office/drawing/2014/main" id="{02B01C61-E102-41BB-8B5F-EDB96F26E9F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57200" y="3141663"/>
            <a:ext cx="8534400" cy="2159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8241"/>
              </a:avLst>
            </a:prstTxWarp>
          </a:bodyPr>
          <a:lstStyle/>
          <a:p>
            <a:pPr algn="ctr"/>
            <a:r>
              <a:rPr lang="de-DE" sz="32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 panose="020B0A04020102020204" pitchFamily="34" charset="0"/>
              </a:rPr>
              <a:t>Vielen Dank </a:t>
            </a:r>
          </a:p>
          <a:p>
            <a:pPr algn="ctr"/>
            <a:r>
              <a:rPr lang="de-DE" sz="32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 panose="020B0A04020102020204" pitchFamily="34" charset="0"/>
              </a:rPr>
              <a:t>für Ihre Aufmerksamkeit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>
            <a:extLst>
              <a:ext uri="{FF2B5EF4-FFF2-40B4-BE49-F238E27FC236}">
                <a16:creationId xmlns:a16="http://schemas.microsoft.com/office/drawing/2014/main" id="{B8FB7A77-5FDE-4A8A-A811-D00DAADB9C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916113"/>
            <a:ext cx="5762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de-DE" altLang="de-DE" sz="18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12342" name="Group 54">
            <a:extLst>
              <a:ext uri="{FF2B5EF4-FFF2-40B4-BE49-F238E27FC236}">
                <a16:creationId xmlns:a16="http://schemas.microsoft.com/office/drawing/2014/main" id="{058266BA-75D2-42EB-9B96-3ADAA55DB59C}"/>
              </a:ext>
            </a:extLst>
          </p:cNvPr>
          <p:cNvGraphicFramePr>
            <a:graphicFrameLocks noGrp="1"/>
          </p:cNvGraphicFramePr>
          <p:nvPr/>
        </p:nvGraphicFramePr>
        <p:xfrm>
          <a:off x="8316913" y="3213100"/>
          <a:ext cx="360362" cy="3289300"/>
        </p:xfrm>
        <a:graphic>
          <a:graphicData uri="http://schemas.openxmlformats.org/drawingml/2006/table">
            <a:tbl>
              <a:tblPr/>
              <a:tblGrid>
                <a:gridCol w="3603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</a:t>
                      </a:r>
                      <a:endParaRPr kumimoji="0" lang="de-D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  <a:endParaRPr kumimoji="0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  <a:endParaRPr kumimoji="0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  <a:endParaRPr kumimoji="0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  <a:endParaRPr kumimoji="0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  <a:endParaRPr kumimoji="0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  <a:endParaRPr kumimoji="0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endParaRPr kumimoji="0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endParaRPr kumimoji="0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4136" name="Rectangle 40">
            <a:extLst>
              <a:ext uri="{FF2B5EF4-FFF2-40B4-BE49-F238E27FC236}">
                <a16:creationId xmlns:a16="http://schemas.microsoft.com/office/drawing/2014/main" id="{57C24CA4-56B7-461E-90DF-84A677F43F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1773238"/>
            <a:ext cx="5400675" cy="1428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de-DE" sz="1000" dirty="0">
                <a:solidFill>
                  <a:schemeClr val="tx1"/>
                </a:solidFill>
                <a:latin typeface="Arial" charset="0"/>
              </a:rPr>
              <a:t>Hochschulreife (FH bzw. Universität) </a:t>
            </a:r>
          </a:p>
        </p:txBody>
      </p:sp>
      <p:sp>
        <p:nvSpPr>
          <p:cNvPr id="4146" name="Rectangle 50">
            <a:extLst>
              <a:ext uri="{FF2B5EF4-FFF2-40B4-BE49-F238E27FC236}">
                <a16:creationId xmlns:a16="http://schemas.microsoft.com/office/drawing/2014/main" id="{AF08D4C7-0B62-4FDC-A6DB-092F96F675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588" y="1773238"/>
            <a:ext cx="1368425" cy="1428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de-DE" sz="1000" dirty="0">
                <a:solidFill>
                  <a:schemeClr val="tx1"/>
                </a:solidFill>
                <a:latin typeface="Arial" charset="0"/>
              </a:rPr>
              <a:t>Allg. Hochschulreife</a:t>
            </a:r>
          </a:p>
        </p:txBody>
      </p:sp>
      <p:sp>
        <p:nvSpPr>
          <p:cNvPr id="14369" name="Rectangle 51">
            <a:extLst>
              <a:ext uri="{FF2B5EF4-FFF2-40B4-BE49-F238E27FC236}">
                <a16:creationId xmlns:a16="http://schemas.microsoft.com/office/drawing/2014/main" id="{765F544A-5F93-456A-9A9C-4AAD8D8397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0225" y="1196975"/>
            <a:ext cx="48593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b="1">
                <a:solidFill>
                  <a:srgbClr val="002060"/>
                </a:solidFill>
              </a:rPr>
              <a:t>Das bayerische Schulsystem</a:t>
            </a:r>
          </a:p>
        </p:txBody>
      </p:sp>
      <p:sp>
        <p:nvSpPr>
          <p:cNvPr id="14370" name="Line 52">
            <a:extLst>
              <a:ext uri="{FF2B5EF4-FFF2-40B4-BE49-F238E27FC236}">
                <a16:creationId xmlns:a16="http://schemas.microsoft.com/office/drawing/2014/main" id="{BA1827B4-5581-470D-8445-4B11029EB7FF}"/>
              </a:ext>
            </a:extLst>
          </p:cNvPr>
          <p:cNvSpPr>
            <a:spLocks noChangeShapeType="1"/>
          </p:cNvSpPr>
          <p:nvPr/>
        </p:nvSpPr>
        <p:spPr bwMode="auto">
          <a:xfrm>
            <a:off x="3492500" y="3644900"/>
            <a:ext cx="0" cy="14446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de-DE"/>
          </a:p>
        </p:txBody>
      </p:sp>
      <p:pic>
        <p:nvPicPr>
          <p:cNvPr id="14371" name="Grafik 2">
            <a:extLst>
              <a:ext uri="{FF2B5EF4-FFF2-40B4-BE49-F238E27FC236}">
                <a16:creationId xmlns:a16="http://schemas.microsoft.com/office/drawing/2014/main" id="{D2BB15BA-0204-4107-A437-588D669888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844675"/>
            <a:ext cx="7567612" cy="414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>
            <a:extLst>
              <a:ext uri="{FF2B5EF4-FFF2-40B4-BE49-F238E27FC236}">
                <a16:creationId xmlns:a16="http://schemas.microsoft.com/office/drawing/2014/main" id="{C9FDE295-270B-4DB2-9D43-22FBF94A15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4250" y="1979613"/>
            <a:ext cx="777716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381000">
              <a:tabLst>
                <a:tab pos="381000" algn="l"/>
              </a:tabLs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381000" algn="l"/>
              </a:tabLs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381000" algn="l"/>
              </a:tabLs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381000" algn="l"/>
              </a:tabLs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381000" algn="l"/>
              </a:tabLs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FFCC00"/>
              </a:buClr>
              <a:buFont typeface="Arial" panose="020B0604020202020204" pitchFamily="34" charset="0"/>
              <a:buChar char="•"/>
            </a:pPr>
            <a:endParaRPr lang="de-DE" altLang="de-DE">
              <a:solidFill>
                <a:schemeClr val="bg1"/>
              </a:solidFill>
            </a:endParaRPr>
          </a:p>
          <a:p>
            <a:pPr eaLnBrk="1" hangingPunct="1">
              <a:buClr>
                <a:srgbClr val="FFCC00"/>
              </a:buClr>
              <a:buFont typeface="Arial" panose="020B0604020202020204" pitchFamily="34" charset="0"/>
              <a:buChar char="•"/>
            </a:pPr>
            <a:r>
              <a:rPr lang="de-DE" altLang="de-DE">
                <a:solidFill>
                  <a:schemeClr val="bg1"/>
                </a:solidFill>
              </a:rPr>
              <a:t>Jahresfortgangsnoten in Deutsch, Mathematik, HSU</a:t>
            </a:r>
            <a:endParaRPr lang="de-DE" altLang="de-DE" sz="800">
              <a:solidFill>
                <a:schemeClr val="bg1"/>
              </a:solidFill>
            </a:endParaRPr>
          </a:p>
        </p:txBody>
      </p:sp>
      <p:sp>
        <p:nvSpPr>
          <p:cNvPr id="88067" name="Text Box 3">
            <a:extLst>
              <a:ext uri="{FF2B5EF4-FFF2-40B4-BE49-F238E27FC236}">
                <a16:creationId xmlns:a16="http://schemas.microsoft.com/office/drawing/2014/main" id="{EF691286-ACBE-45CB-851C-DE13FC57AB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2814638"/>
            <a:ext cx="69135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defTabSz="1905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 defTabSz="1905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 defTabSz="1905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 defTabSz="1905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 defTabSz="1905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defTabSz="190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defTabSz="190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defTabSz="190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defTabSz="190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FFCC00"/>
              </a:buClr>
              <a:buFont typeface="Arial" panose="020B0604020202020204" pitchFamily="34" charset="0"/>
              <a:buChar char="•"/>
            </a:pPr>
            <a:r>
              <a:rPr lang="de-DE" altLang="de-DE">
                <a:solidFill>
                  <a:schemeClr val="bg1"/>
                </a:solidFill>
              </a:rPr>
              <a:t>Gesamtdurchschnitt aus D, M und HSU</a:t>
            </a:r>
            <a:r>
              <a:rPr lang="de-DE" altLang="de-DE" sz="2800">
                <a:solidFill>
                  <a:schemeClr val="bg1"/>
                </a:solidFill>
              </a:rPr>
              <a:t>		</a:t>
            </a:r>
            <a:endParaRPr lang="de-DE" altLang="de-DE" sz="2000">
              <a:solidFill>
                <a:schemeClr val="bg1"/>
              </a:solidFill>
            </a:endParaRPr>
          </a:p>
        </p:txBody>
      </p:sp>
      <p:sp>
        <p:nvSpPr>
          <p:cNvPr id="15364" name="Rectangle 5">
            <a:extLst>
              <a:ext uri="{FF2B5EF4-FFF2-40B4-BE49-F238E27FC236}">
                <a16:creationId xmlns:a16="http://schemas.microsoft.com/office/drawing/2014/main" id="{16A66957-FD9D-4734-9B08-E70A0FDC0C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1196975"/>
            <a:ext cx="54721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800">
                <a:solidFill>
                  <a:srgbClr val="002060"/>
                </a:solidFill>
              </a:rPr>
              <a:t>Übertrittszeugnis in der Jgst. 4</a:t>
            </a:r>
          </a:p>
        </p:txBody>
      </p:sp>
      <p:sp>
        <p:nvSpPr>
          <p:cNvPr id="88071" name="Text Box 7">
            <a:extLst>
              <a:ext uri="{FF2B5EF4-FFF2-40B4-BE49-F238E27FC236}">
                <a16:creationId xmlns:a16="http://schemas.microsoft.com/office/drawing/2014/main" id="{F05E9BE1-57E3-41C0-AC2C-FAE56F6579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1075" y="4310063"/>
            <a:ext cx="8029575" cy="8302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342900" indent="-3429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FFCC00"/>
              </a:buClr>
              <a:buFont typeface="Arial" panose="020B0604020202020204" pitchFamily="34" charset="0"/>
              <a:buChar char="•"/>
              <a:defRPr/>
            </a:pPr>
            <a:r>
              <a:rPr lang="de-DE" altLang="de-DE" dirty="0">
                <a:solidFill>
                  <a:schemeClr val="bg1"/>
                </a:solidFill>
              </a:rPr>
              <a:t>Ausgabe am ersten Unterrichtstag im Mai </a:t>
            </a:r>
          </a:p>
          <a:p>
            <a:pPr marL="0" indent="0" eaLnBrk="1" hangingPunct="1">
              <a:buClr>
                <a:srgbClr val="FFCC00"/>
              </a:buClr>
              <a:defRPr/>
            </a:pPr>
            <a:r>
              <a:rPr lang="de-DE" altLang="de-DE" dirty="0">
                <a:solidFill>
                  <a:schemeClr val="bg1"/>
                </a:solidFill>
              </a:rPr>
              <a:t>	</a:t>
            </a:r>
          </a:p>
        </p:txBody>
      </p:sp>
      <p:sp>
        <p:nvSpPr>
          <p:cNvPr id="88072" name="Text Box 8">
            <a:extLst>
              <a:ext uri="{FF2B5EF4-FFF2-40B4-BE49-F238E27FC236}">
                <a16:creationId xmlns:a16="http://schemas.microsoft.com/office/drawing/2014/main" id="{174ACE8D-A68E-4FCF-B484-527C42A75A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5597525"/>
            <a:ext cx="708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FFCC00"/>
              </a:buClr>
              <a:buFont typeface="Arial" panose="020B0604020202020204" pitchFamily="34" charset="0"/>
              <a:buChar char="•"/>
            </a:pPr>
            <a:r>
              <a:rPr lang="de-DE" altLang="de-DE">
                <a:solidFill>
                  <a:schemeClr val="bg1"/>
                </a:solidFill>
              </a:rPr>
              <a:t>gilt nur für das folgende Schuljahr     </a:t>
            </a:r>
          </a:p>
        </p:txBody>
      </p:sp>
      <p:sp>
        <p:nvSpPr>
          <p:cNvPr id="88073" name="Text Box 9">
            <a:extLst>
              <a:ext uri="{FF2B5EF4-FFF2-40B4-BE49-F238E27FC236}">
                <a16:creationId xmlns:a16="http://schemas.microsoft.com/office/drawing/2014/main" id="{DD886C7C-0D9A-4FD9-8351-A4370B5546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3333750"/>
            <a:ext cx="7921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FFCC00"/>
              </a:buClr>
              <a:buFont typeface="Arial" panose="020B0604020202020204" pitchFamily="34" charset="0"/>
              <a:buChar char="•"/>
            </a:pPr>
            <a:r>
              <a:rPr lang="de-DE" altLang="de-DE">
                <a:solidFill>
                  <a:schemeClr val="bg1"/>
                </a:solidFill>
              </a:rPr>
              <a:t>zusammenfassende Beurteilung zur Übertrittseignung</a:t>
            </a:r>
          </a:p>
        </p:txBody>
      </p:sp>
      <p:sp>
        <p:nvSpPr>
          <p:cNvPr id="8" name="Rectangle 15">
            <a:extLst>
              <a:ext uri="{FF2B5EF4-FFF2-40B4-BE49-F238E27FC236}">
                <a16:creationId xmlns:a16="http://schemas.microsoft.com/office/drawing/2014/main" id="{3538C6C1-D9F5-4C35-94B8-ECD91D2706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6475" y="4857750"/>
            <a:ext cx="2516188" cy="566738"/>
          </a:xfrm>
          <a:prstGeom prst="rect">
            <a:avLst/>
          </a:prstGeom>
          <a:solidFill>
            <a:srgbClr val="FFCC66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>
                <a:solidFill>
                  <a:srgbClr val="FF0000"/>
                </a:solidFill>
              </a:rPr>
              <a:t>02. Mai 2022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 autoUpdateAnimBg="0"/>
      <p:bldP spid="88067" grpId="0" autoUpdateAnimBg="0"/>
      <p:bldP spid="88071" grpId="0" autoUpdateAnimBg="0"/>
      <p:bldP spid="88072" grpId="0" autoUpdateAnimBg="0"/>
      <p:bldP spid="88073" grpId="0" autoUpdateAnimBg="0"/>
      <p:bldP spid="8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>
            <a:extLst>
              <a:ext uri="{FF2B5EF4-FFF2-40B4-BE49-F238E27FC236}">
                <a16:creationId xmlns:a16="http://schemas.microsoft.com/office/drawing/2014/main" id="{1D38E87C-AB6F-4A47-9AF2-F0614AD903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2057400"/>
            <a:ext cx="89281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de-DE" altLang="de-DE" sz="3200">
                <a:solidFill>
                  <a:schemeClr val="bg1"/>
                </a:solidFill>
                <a:sym typeface="Wingdings" panose="05000000000000000000" pitchFamily="2" charset="2"/>
              </a:rPr>
              <a:t>aus der 4. Klasse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de-DE" altLang="de-DE" sz="3200">
                <a:solidFill>
                  <a:schemeClr val="bg1"/>
                </a:solidFill>
              </a:rPr>
              <a:t>in die 5. Klasse </a:t>
            </a:r>
            <a:r>
              <a:rPr lang="de-DE" altLang="de-DE" sz="3200">
                <a:solidFill>
                  <a:schemeClr val="accent2"/>
                </a:solidFill>
              </a:rPr>
              <a:t>Gymnasium</a:t>
            </a:r>
          </a:p>
        </p:txBody>
      </p:sp>
      <p:sp>
        <p:nvSpPr>
          <p:cNvPr id="51204" name="Text Box 4">
            <a:extLst>
              <a:ext uri="{FF2B5EF4-FFF2-40B4-BE49-F238E27FC236}">
                <a16:creationId xmlns:a16="http://schemas.microsoft.com/office/drawing/2014/main" id="{8EDB9EA1-4761-4D9B-9D57-3F7DB62B62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429000"/>
            <a:ext cx="6315075" cy="150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905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 defTabSz="1905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 defTabSz="1905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 defTabSz="1905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 defTabSz="1905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defTabSz="190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defTabSz="190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defTabSz="190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defTabSz="190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FFCC00"/>
              </a:buClr>
              <a:buFont typeface="Wingdings" panose="05000000000000000000" pitchFamily="2" charset="2"/>
              <a:buNone/>
            </a:pPr>
            <a:r>
              <a:rPr lang="de-DE" altLang="de-DE">
                <a:solidFill>
                  <a:schemeClr val="bg1"/>
                </a:solidFill>
                <a:latin typeface="Times New Roman" panose="02020603050405020304" pitchFamily="18" charset="0"/>
              </a:rPr>
              <a:t>      </a:t>
            </a:r>
            <a:r>
              <a:rPr lang="de-DE" altLang="de-DE" sz="2800">
                <a:solidFill>
                  <a:schemeClr val="bg1"/>
                </a:solidFill>
              </a:rPr>
              <a:t>Gesamtdurchschnitt aus D, M, HSU </a:t>
            </a:r>
          </a:p>
          <a:p>
            <a:pPr eaLnBrk="1" hangingPunct="1">
              <a:buClr>
                <a:srgbClr val="FFCC00"/>
              </a:buClr>
              <a:buFont typeface="Wingdings" panose="05000000000000000000" pitchFamily="2" charset="2"/>
              <a:buNone/>
            </a:pPr>
            <a:r>
              <a:rPr lang="de-DE" altLang="de-DE" sz="2800">
                <a:solidFill>
                  <a:schemeClr val="bg1"/>
                </a:solidFill>
              </a:rPr>
              <a:t>     </a:t>
            </a:r>
            <a:r>
              <a:rPr lang="de-DE" altLang="de-DE" sz="2800">
                <a:solidFill>
                  <a:schemeClr val="accent2"/>
                </a:solidFill>
              </a:rPr>
              <a:t>2,33</a:t>
            </a:r>
            <a:r>
              <a:rPr lang="de-DE" altLang="de-DE" sz="2800">
                <a:solidFill>
                  <a:schemeClr val="bg1"/>
                </a:solidFill>
              </a:rPr>
              <a:t> oder besser </a:t>
            </a:r>
          </a:p>
          <a:p>
            <a:pPr eaLnBrk="1" hangingPunct="1">
              <a:buClr>
                <a:srgbClr val="FFCC00"/>
              </a:buClr>
              <a:buFont typeface="Wingdings" panose="05000000000000000000" pitchFamily="2" charset="2"/>
              <a:buNone/>
            </a:pPr>
            <a:endParaRPr lang="de-DE" altLang="de-DE" sz="900">
              <a:solidFill>
                <a:schemeClr val="bg1"/>
              </a:solidFill>
            </a:endParaRPr>
          </a:p>
          <a:p>
            <a:pPr eaLnBrk="1" hangingPunct="1">
              <a:buClr>
                <a:srgbClr val="FFCC00"/>
              </a:buClr>
              <a:buFont typeface="Wingdings" panose="05000000000000000000" pitchFamily="2" charset="2"/>
              <a:buNone/>
            </a:pPr>
            <a:r>
              <a:rPr lang="de-DE" altLang="de-DE" sz="2800">
                <a:solidFill>
                  <a:schemeClr val="bg1"/>
                </a:solidFill>
                <a:sym typeface="Wingdings" panose="05000000000000000000" pitchFamily="2" charset="2"/>
              </a:rPr>
              <a:t>     Aufnahme ohne Probeunterricht</a:t>
            </a:r>
            <a:r>
              <a:rPr lang="de-DE" altLang="de-DE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endParaRPr lang="de-DE" altLang="de-DE" sz="900">
              <a:solidFill>
                <a:schemeClr val="bg1"/>
              </a:solidFill>
            </a:endParaRPr>
          </a:p>
        </p:txBody>
      </p:sp>
      <p:sp>
        <p:nvSpPr>
          <p:cNvPr id="16388" name="Rectangle 6">
            <a:extLst>
              <a:ext uri="{FF2B5EF4-FFF2-40B4-BE49-F238E27FC236}">
                <a16:creationId xmlns:a16="http://schemas.microsoft.com/office/drawing/2014/main" id="{DEB1D009-8A65-4961-AF7D-B40B227F25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75" y="1196975"/>
            <a:ext cx="43195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800">
                <a:solidFill>
                  <a:srgbClr val="002060"/>
                </a:solidFill>
              </a:rPr>
              <a:t>Übertrittsbedingungen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>
            <a:extLst>
              <a:ext uri="{FF2B5EF4-FFF2-40B4-BE49-F238E27FC236}">
                <a16:creationId xmlns:a16="http://schemas.microsoft.com/office/drawing/2014/main" id="{7AE992CC-14EE-4FD5-AAAA-A763409F4E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2205038"/>
            <a:ext cx="67437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3200">
                <a:solidFill>
                  <a:schemeClr val="bg1"/>
                </a:solidFill>
              </a:rPr>
              <a:t>in die 5. Klasse </a:t>
            </a:r>
            <a:r>
              <a:rPr lang="de-DE" altLang="de-DE" sz="3200">
                <a:solidFill>
                  <a:schemeClr val="accent2"/>
                </a:solidFill>
              </a:rPr>
              <a:t>Gymnasium</a:t>
            </a:r>
          </a:p>
        </p:txBody>
      </p:sp>
      <p:sp>
        <p:nvSpPr>
          <p:cNvPr id="58375" name="Text Box 7">
            <a:extLst>
              <a:ext uri="{FF2B5EF4-FFF2-40B4-BE49-F238E27FC236}">
                <a16:creationId xmlns:a16="http://schemas.microsoft.com/office/drawing/2014/main" id="{17437838-DCC4-486B-88D0-6797F0283E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2997200"/>
            <a:ext cx="7272337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>
                <a:solidFill>
                  <a:schemeClr val="bg1"/>
                </a:solidFill>
              </a:rPr>
              <a:t>GSO § 2:</a:t>
            </a:r>
          </a:p>
          <a:p>
            <a:pPr algn="just" eaLnBrk="1" hangingPunct="1"/>
            <a:r>
              <a:rPr lang="de-DE" altLang="de-DE">
                <a:solidFill>
                  <a:schemeClr val="tx1"/>
                </a:solidFill>
              </a:rPr>
              <a:t>	</a:t>
            </a:r>
            <a:r>
              <a:rPr lang="de-DE" altLang="de-DE">
                <a:solidFill>
                  <a:schemeClr val="bg1"/>
                </a:solidFill>
              </a:rPr>
              <a:t>Die Aufnahme setzt voraus, dass die Schülerin oder der Schüler am </a:t>
            </a:r>
            <a:r>
              <a:rPr lang="de-DE" altLang="de-DE" b="1">
                <a:solidFill>
                  <a:schemeClr val="bg1"/>
                </a:solidFill>
              </a:rPr>
              <a:t>30. September des Schuljahres </a:t>
            </a:r>
            <a:r>
              <a:rPr lang="de-DE" altLang="de-DE">
                <a:solidFill>
                  <a:schemeClr val="bg1"/>
                </a:solidFill>
              </a:rPr>
              <a:t>das </a:t>
            </a:r>
            <a:r>
              <a:rPr lang="de-DE" altLang="de-DE" b="1">
                <a:solidFill>
                  <a:schemeClr val="bg1"/>
                </a:solidFill>
              </a:rPr>
              <a:t>12. Lebensjahr noch nicht vollendet</a:t>
            </a:r>
            <a:r>
              <a:rPr lang="de-DE" altLang="de-DE">
                <a:solidFill>
                  <a:schemeClr val="bg1"/>
                </a:solidFill>
              </a:rPr>
              <a:t> hat; über Ausnahmen in besonderen Fällen entscheidet die Schulleiterin oder der Schulleiter.</a:t>
            </a:r>
          </a:p>
        </p:txBody>
      </p:sp>
      <p:sp>
        <p:nvSpPr>
          <p:cNvPr id="17412" name="Rectangle 8">
            <a:extLst>
              <a:ext uri="{FF2B5EF4-FFF2-40B4-BE49-F238E27FC236}">
                <a16:creationId xmlns:a16="http://schemas.microsoft.com/office/drawing/2014/main" id="{1083594F-B586-4C05-96FA-7C753154A3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75" y="1196975"/>
            <a:ext cx="43195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800">
                <a:solidFill>
                  <a:srgbClr val="002060"/>
                </a:solidFill>
              </a:rPr>
              <a:t>Übertrittsbedingungen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>
            <a:extLst>
              <a:ext uri="{FF2B5EF4-FFF2-40B4-BE49-F238E27FC236}">
                <a16:creationId xmlns:a16="http://schemas.microsoft.com/office/drawing/2014/main" id="{61C2749A-0854-4363-9471-445CD36F05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133600"/>
            <a:ext cx="68151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de-DE" altLang="de-DE" sz="3200">
                <a:solidFill>
                  <a:schemeClr val="bg1"/>
                </a:solidFill>
                <a:sym typeface="Wingdings" panose="05000000000000000000" pitchFamily="2" charset="2"/>
              </a:rPr>
              <a:t>aus der 4. Klasse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de-DE" altLang="de-DE" sz="3200">
                <a:solidFill>
                  <a:schemeClr val="bg1"/>
                </a:solidFill>
              </a:rPr>
              <a:t>in die 5. Klasse </a:t>
            </a:r>
            <a:r>
              <a:rPr lang="de-DE" altLang="de-DE" sz="3200">
                <a:solidFill>
                  <a:schemeClr val="accent2"/>
                </a:solidFill>
              </a:rPr>
              <a:t>Realschule</a:t>
            </a:r>
          </a:p>
        </p:txBody>
      </p:sp>
      <p:sp>
        <p:nvSpPr>
          <p:cNvPr id="52227" name="Text Box 3">
            <a:extLst>
              <a:ext uri="{FF2B5EF4-FFF2-40B4-BE49-F238E27FC236}">
                <a16:creationId xmlns:a16="http://schemas.microsoft.com/office/drawing/2014/main" id="{E9AD74A0-7536-449A-A6AC-BC0F4D43CB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3825" y="3495675"/>
            <a:ext cx="647382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1905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 defTabSz="1905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 defTabSz="1905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 defTabSz="1905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 defTabSz="1905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defTabSz="190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defTabSz="190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defTabSz="190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defTabSz="190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FFCC00"/>
              </a:buClr>
              <a:buFont typeface="Wingdings" panose="05000000000000000000" pitchFamily="2" charset="2"/>
              <a:buNone/>
            </a:pPr>
            <a:r>
              <a:rPr lang="de-DE" altLang="de-DE" sz="2800">
                <a:solidFill>
                  <a:schemeClr val="bg1"/>
                </a:solidFill>
              </a:rPr>
              <a:t>    Gesamtdurchschnitt aus D, M, HSU  </a:t>
            </a:r>
          </a:p>
          <a:p>
            <a:pPr eaLnBrk="1" hangingPunct="1">
              <a:buClr>
                <a:srgbClr val="FFCC00"/>
              </a:buClr>
              <a:buFont typeface="Wingdings" panose="05000000000000000000" pitchFamily="2" charset="2"/>
              <a:buNone/>
            </a:pPr>
            <a:r>
              <a:rPr lang="de-DE" altLang="de-DE" sz="2800">
                <a:solidFill>
                  <a:schemeClr val="bg1"/>
                </a:solidFill>
              </a:rPr>
              <a:t>   </a:t>
            </a:r>
            <a:r>
              <a:rPr lang="de-DE" altLang="de-DE" sz="2800">
                <a:solidFill>
                  <a:srgbClr val="C00000"/>
                </a:solidFill>
              </a:rPr>
              <a:t> 2,66 </a:t>
            </a:r>
            <a:r>
              <a:rPr lang="de-DE" altLang="de-DE" sz="2800">
                <a:solidFill>
                  <a:schemeClr val="bg1"/>
                </a:solidFill>
                <a:sym typeface="Wingdings" panose="05000000000000000000" pitchFamily="2" charset="2"/>
              </a:rPr>
              <a:t>oder besser</a:t>
            </a:r>
          </a:p>
          <a:p>
            <a:pPr eaLnBrk="1" hangingPunct="1">
              <a:buClr>
                <a:srgbClr val="FFCC00"/>
              </a:buClr>
              <a:buFont typeface="Wingdings" panose="05000000000000000000" pitchFamily="2" charset="2"/>
              <a:buNone/>
            </a:pPr>
            <a:endParaRPr lang="de-DE" altLang="de-DE" sz="90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pPr eaLnBrk="1" hangingPunct="1">
              <a:buClr>
                <a:srgbClr val="FFCC00"/>
              </a:buClr>
              <a:buFont typeface="Wingdings" panose="05000000000000000000" pitchFamily="2" charset="2"/>
              <a:buNone/>
            </a:pPr>
            <a:r>
              <a:rPr lang="de-DE" altLang="de-DE" sz="2800">
                <a:solidFill>
                  <a:schemeClr val="bg1"/>
                </a:solidFill>
                <a:sym typeface="Wingdings" panose="05000000000000000000" pitchFamily="2" charset="2"/>
              </a:rPr>
              <a:t>		Aufnahme ohne Probeunterricht </a:t>
            </a:r>
            <a:endParaRPr lang="de-DE" altLang="de-DE" sz="2800">
              <a:solidFill>
                <a:schemeClr val="bg1"/>
              </a:solidFill>
            </a:endParaRPr>
          </a:p>
        </p:txBody>
      </p:sp>
      <p:sp>
        <p:nvSpPr>
          <p:cNvPr id="18436" name="Rectangle 6">
            <a:extLst>
              <a:ext uri="{FF2B5EF4-FFF2-40B4-BE49-F238E27FC236}">
                <a16:creationId xmlns:a16="http://schemas.microsoft.com/office/drawing/2014/main" id="{A93BB1EA-2F2A-4F27-88F1-7243D48382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75" y="1196975"/>
            <a:ext cx="43195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800">
                <a:solidFill>
                  <a:srgbClr val="002060"/>
                </a:solidFill>
              </a:rPr>
              <a:t>Übertrittsbedingungen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9_Deimos">
  <a:themeElements>
    <a:clrScheme name="Deimo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9_Deimos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Deimo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imos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Deimos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1896</Words>
  <Application>Microsoft Office PowerPoint</Application>
  <PresentationFormat>Bildschirmpräsentation (4:3)</PresentationFormat>
  <Paragraphs>432</Paragraphs>
  <Slides>40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40</vt:i4>
      </vt:variant>
    </vt:vector>
  </HeadingPairs>
  <TitlesOfParts>
    <vt:vector size="50" baseType="lpstr">
      <vt:lpstr>Arial</vt:lpstr>
      <vt:lpstr>Wingdings 3</vt:lpstr>
      <vt:lpstr>Verdana</vt:lpstr>
      <vt:lpstr>Wingdings 2</vt:lpstr>
      <vt:lpstr>Times New Roman</vt:lpstr>
      <vt:lpstr>Wingdings</vt:lpstr>
      <vt:lpstr>Tahoma</vt:lpstr>
      <vt:lpstr>Symbol</vt:lpstr>
      <vt:lpstr>Comic Sans MS</vt:lpstr>
      <vt:lpstr>9_Deimos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  „Viele Wege führen zum Ziel.“</vt:lpstr>
      <vt:lpstr>PowerPoint-Präsentation</vt:lpstr>
    </vt:vector>
  </TitlesOfParts>
  <Company>Hauptschule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moni</dc:creator>
  <cp:lastModifiedBy>Zirndorf, Grundschule Wintersdorf Rektor</cp:lastModifiedBy>
  <cp:revision>458</cp:revision>
  <cp:lastPrinted>2020-09-11T09:17:40Z</cp:lastPrinted>
  <dcterms:created xsi:type="dcterms:W3CDTF">2002-11-07T20:11:51Z</dcterms:created>
  <dcterms:modified xsi:type="dcterms:W3CDTF">2021-11-23T16:16:08Z</dcterms:modified>
</cp:coreProperties>
</file>